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57" r:id="rId4"/>
    <p:sldId id="258" r:id="rId5"/>
    <p:sldId id="259" r:id="rId6"/>
    <p:sldId id="260" r:id="rId7"/>
    <p:sldId id="261" r:id="rId8"/>
    <p:sldId id="262"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116" d="100"/>
          <a:sy n="116" d="100"/>
        </p:scale>
        <p:origin x="390"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CE39CA2-811F-40B6-9C93-A0DC74E4BE30}"/>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xmlns="" id="{2DB7089F-B50B-48B7-9084-7BB3F9A31B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xmlns="" id="{8C29596E-800A-4B11-BECB-BE60E212C687}"/>
              </a:ext>
            </a:extLst>
          </p:cNvPr>
          <p:cNvSpPr>
            <a:spLocks noGrp="1"/>
          </p:cNvSpPr>
          <p:nvPr>
            <p:ph type="dt" sz="half" idx="10"/>
          </p:nvPr>
        </p:nvSpPr>
        <p:spPr/>
        <p:txBody>
          <a:bodyPr/>
          <a:lstStyle/>
          <a:p>
            <a:fld id="{C062A9AA-D8A0-4220-AB3D-E513A2196A18}" type="datetimeFigureOut">
              <a:rPr lang="el-GR" smtClean="0"/>
              <a:t>31/3/2021</a:t>
            </a:fld>
            <a:endParaRPr lang="el-GR"/>
          </a:p>
        </p:txBody>
      </p:sp>
      <p:sp>
        <p:nvSpPr>
          <p:cNvPr id="5" name="Θέση υποσέλιδου 4">
            <a:extLst>
              <a:ext uri="{FF2B5EF4-FFF2-40B4-BE49-F238E27FC236}">
                <a16:creationId xmlns:a16="http://schemas.microsoft.com/office/drawing/2014/main" xmlns="" id="{CFA6F0A5-B803-42BE-9F24-4F496F03E57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9B28C94A-C40A-4EAB-A0DA-1390ECAB8F95}"/>
              </a:ext>
            </a:extLst>
          </p:cNvPr>
          <p:cNvSpPr>
            <a:spLocks noGrp="1"/>
          </p:cNvSpPr>
          <p:nvPr>
            <p:ph type="sldNum" sz="quarter" idx="12"/>
          </p:nvPr>
        </p:nvSpPr>
        <p:spPr/>
        <p:txBody>
          <a:bodyPr/>
          <a:lstStyle/>
          <a:p>
            <a:fld id="{E4512620-4052-4674-8DA1-D494838985C1}" type="slidenum">
              <a:rPr lang="el-GR" smtClean="0"/>
              <a:t>‹#›</a:t>
            </a:fld>
            <a:endParaRPr lang="el-GR"/>
          </a:p>
        </p:txBody>
      </p:sp>
    </p:spTree>
    <p:extLst>
      <p:ext uri="{BB962C8B-B14F-4D97-AF65-F5344CB8AC3E}">
        <p14:creationId xmlns:p14="http://schemas.microsoft.com/office/powerpoint/2010/main" val="1860053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158B49D-274F-4146-9EFE-FD8CC7178E4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BF101491-1F5A-4A69-9E1D-F56FEBEEA515}"/>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35E63DF8-EB67-48AF-AF73-22570F569E69}"/>
              </a:ext>
            </a:extLst>
          </p:cNvPr>
          <p:cNvSpPr>
            <a:spLocks noGrp="1"/>
          </p:cNvSpPr>
          <p:nvPr>
            <p:ph type="dt" sz="half" idx="10"/>
          </p:nvPr>
        </p:nvSpPr>
        <p:spPr/>
        <p:txBody>
          <a:bodyPr/>
          <a:lstStyle/>
          <a:p>
            <a:fld id="{C062A9AA-D8A0-4220-AB3D-E513A2196A18}" type="datetimeFigureOut">
              <a:rPr lang="el-GR" smtClean="0"/>
              <a:t>31/3/2021</a:t>
            </a:fld>
            <a:endParaRPr lang="el-GR"/>
          </a:p>
        </p:txBody>
      </p:sp>
      <p:sp>
        <p:nvSpPr>
          <p:cNvPr id="5" name="Θέση υποσέλιδου 4">
            <a:extLst>
              <a:ext uri="{FF2B5EF4-FFF2-40B4-BE49-F238E27FC236}">
                <a16:creationId xmlns:a16="http://schemas.microsoft.com/office/drawing/2014/main" xmlns="" id="{3D25DAC1-5B14-4F4A-AA02-99D36EEC3D0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33585A5A-EE38-499C-B709-35A2B93522C1}"/>
              </a:ext>
            </a:extLst>
          </p:cNvPr>
          <p:cNvSpPr>
            <a:spLocks noGrp="1"/>
          </p:cNvSpPr>
          <p:nvPr>
            <p:ph type="sldNum" sz="quarter" idx="12"/>
          </p:nvPr>
        </p:nvSpPr>
        <p:spPr/>
        <p:txBody>
          <a:bodyPr/>
          <a:lstStyle/>
          <a:p>
            <a:fld id="{E4512620-4052-4674-8DA1-D494838985C1}" type="slidenum">
              <a:rPr lang="el-GR" smtClean="0"/>
              <a:t>‹#›</a:t>
            </a:fld>
            <a:endParaRPr lang="el-GR"/>
          </a:p>
        </p:txBody>
      </p:sp>
    </p:spTree>
    <p:extLst>
      <p:ext uri="{BB962C8B-B14F-4D97-AF65-F5344CB8AC3E}">
        <p14:creationId xmlns:p14="http://schemas.microsoft.com/office/powerpoint/2010/main" val="1886460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xmlns="" id="{B0B208FD-ED31-4410-ACCA-34168E289C08}"/>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11F1BBD8-4938-4887-99B6-5013D582880E}"/>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3768E327-CDB0-458C-AB6F-B02FED05265B}"/>
              </a:ext>
            </a:extLst>
          </p:cNvPr>
          <p:cNvSpPr>
            <a:spLocks noGrp="1"/>
          </p:cNvSpPr>
          <p:nvPr>
            <p:ph type="dt" sz="half" idx="10"/>
          </p:nvPr>
        </p:nvSpPr>
        <p:spPr/>
        <p:txBody>
          <a:bodyPr/>
          <a:lstStyle/>
          <a:p>
            <a:fld id="{C062A9AA-D8A0-4220-AB3D-E513A2196A18}" type="datetimeFigureOut">
              <a:rPr lang="el-GR" smtClean="0"/>
              <a:t>31/3/2021</a:t>
            </a:fld>
            <a:endParaRPr lang="el-GR"/>
          </a:p>
        </p:txBody>
      </p:sp>
      <p:sp>
        <p:nvSpPr>
          <p:cNvPr id="5" name="Θέση υποσέλιδου 4">
            <a:extLst>
              <a:ext uri="{FF2B5EF4-FFF2-40B4-BE49-F238E27FC236}">
                <a16:creationId xmlns:a16="http://schemas.microsoft.com/office/drawing/2014/main" xmlns="" id="{ADBBBEE6-62D3-4003-B7B4-CF8DE469C48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43239AE1-6433-4C28-A21A-755BB9421E0F}"/>
              </a:ext>
            </a:extLst>
          </p:cNvPr>
          <p:cNvSpPr>
            <a:spLocks noGrp="1"/>
          </p:cNvSpPr>
          <p:nvPr>
            <p:ph type="sldNum" sz="quarter" idx="12"/>
          </p:nvPr>
        </p:nvSpPr>
        <p:spPr/>
        <p:txBody>
          <a:bodyPr/>
          <a:lstStyle/>
          <a:p>
            <a:fld id="{E4512620-4052-4674-8DA1-D494838985C1}" type="slidenum">
              <a:rPr lang="el-GR" smtClean="0"/>
              <a:t>‹#›</a:t>
            </a:fld>
            <a:endParaRPr lang="el-GR"/>
          </a:p>
        </p:txBody>
      </p:sp>
    </p:spTree>
    <p:extLst>
      <p:ext uri="{BB962C8B-B14F-4D97-AF65-F5344CB8AC3E}">
        <p14:creationId xmlns:p14="http://schemas.microsoft.com/office/powerpoint/2010/main" val="3731851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B1BFD84-A0A5-4E24-9A90-7F59DDA30CE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4FD8AACC-707B-40AA-A91F-668E13A53611}"/>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AC3F3BFA-39BA-4865-8CAB-1B15D039B674}"/>
              </a:ext>
            </a:extLst>
          </p:cNvPr>
          <p:cNvSpPr>
            <a:spLocks noGrp="1"/>
          </p:cNvSpPr>
          <p:nvPr>
            <p:ph type="dt" sz="half" idx="10"/>
          </p:nvPr>
        </p:nvSpPr>
        <p:spPr/>
        <p:txBody>
          <a:bodyPr/>
          <a:lstStyle/>
          <a:p>
            <a:fld id="{C062A9AA-D8A0-4220-AB3D-E513A2196A18}" type="datetimeFigureOut">
              <a:rPr lang="el-GR" smtClean="0"/>
              <a:t>31/3/2021</a:t>
            </a:fld>
            <a:endParaRPr lang="el-GR"/>
          </a:p>
        </p:txBody>
      </p:sp>
      <p:sp>
        <p:nvSpPr>
          <p:cNvPr id="5" name="Θέση υποσέλιδου 4">
            <a:extLst>
              <a:ext uri="{FF2B5EF4-FFF2-40B4-BE49-F238E27FC236}">
                <a16:creationId xmlns:a16="http://schemas.microsoft.com/office/drawing/2014/main" xmlns="" id="{7A462A09-1854-43BA-B6AA-A438801C280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5D212DE8-4D9C-4702-869A-50B71ECB5121}"/>
              </a:ext>
            </a:extLst>
          </p:cNvPr>
          <p:cNvSpPr>
            <a:spLocks noGrp="1"/>
          </p:cNvSpPr>
          <p:nvPr>
            <p:ph type="sldNum" sz="quarter" idx="12"/>
          </p:nvPr>
        </p:nvSpPr>
        <p:spPr/>
        <p:txBody>
          <a:bodyPr/>
          <a:lstStyle/>
          <a:p>
            <a:fld id="{E4512620-4052-4674-8DA1-D494838985C1}" type="slidenum">
              <a:rPr lang="el-GR" smtClean="0"/>
              <a:t>‹#›</a:t>
            </a:fld>
            <a:endParaRPr lang="el-GR"/>
          </a:p>
        </p:txBody>
      </p:sp>
    </p:spTree>
    <p:extLst>
      <p:ext uri="{BB962C8B-B14F-4D97-AF65-F5344CB8AC3E}">
        <p14:creationId xmlns:p14="http://schemas.microsoft.com/office/powerpoint/2010/main" val="1339484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F70BFF4-C0AC-41D4-A6DD-BCAB3474C743}"/>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E6C50D23-F8EC-4724-A380-D37F57C8BA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xmlns="" id="{706C6EE0-03C8-453B-91CA-047823537A4F}"/>
              </a:ext>
            </a:extLst>
          </p:cNvPr>
          <p:cNvSpPr>
            <a:spLocks noGrp="1"/>
          </p:cNvSpPr>
          <p:nvPr>
            <p:ph type="dt" sz="half" idx="10"/>
          </p:nvPr>
        </p:nvSpPr>
        <p:spPr/>
        <p:txBody>
          <a:bodyPr/>
          <a:lstStyle/>
          <a:p>
            <a:fld id="{C062A9AA-D8A0-4220-AB3D-E513A2196A18}" type="datetimeFigureOut">
              <a:rPr lang="el-GR" smtClean="0"/>
              <a:t>31/3/2021</a:t>
            </a:fld>
            <a:endParaRPr lang="el-GR"/>
          </a:p>
        </p:txBody>
      </p:sp>
      <p:sp>
        <p:nvSpPr>
          <p:cNvPr id="5" name="Θέση υποσέλιδου 4">
            <a:extLst>
              <a:ext uri="{FF2B5EF4-FFF2-40B4-BE49-F238E27FC236}">
                <a16:creationId xmlns:a16="http://schemas.microsoft.com/office/drawing/2014/main" xmlns="" id="{C7FC46CC-E9A9-4D42-9A7B-22DBEFE33C4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42464FCE-8205-414F-9347-2E699684D5B8}"/>
              </a:ext>
            </a:extLst>
          </p:cNvPr>
          <p:cNvSpPr>
            <a:spLocks noGrp="1"/>
          </p:cNvSpPr>
          <p:nvPr>
            <p:ph type="sldNum" sz="quarter" idx="12"/>
          </p:nvPr>
        </p:nvSpPr>
        <p:spPr/>
        <p:txBody>
          <a:bodyPr/>
          <a:lstStyle/>
          <a:p>
            <a:fld id="{E4512620-4052-4674-8DA1-D494838985C1}" type="slidenum">
              <a:rPr lang="el-GR" smtClean="0"/>
              <a:t>‹#›</a:t>
            </a:fld>
            <a:endParaRPr lang="el-GR"/>
          </a:p>
        </p:txBody>
      </p:sp>
    </p:spTree>
    <p:extLst>
      <p:ext uri="{BB962C8B-B14F-4D97-AF65-F5344CB8AC3E}">
        <p14:creationId xmlns:p14="http://schemas.microsoft.com/office/powerpoint/2010/main" val="451212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E6FB4FF-FC04-4081-AC9B-E8B2A0C6924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BA7D6673-91CE-4262-8C4D-FECE8EBE142E}"/>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xmlns="" id="{0CA3706F-A3F0-4563-AB8F-43A36FD894F7}"/>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xmlns="" id="{E487E52D-5878-44FF-A129-208E6E942C8D}"/>
              </a:ext>
            </a:extLst>
          </p:cNvPr>
          <p:cNvSpPr>
            <a:spLocks noGrp="1"/>
          </p:cNvSpPr>
          <p:nvPr>
            <p:ph type="dt" sz="half" idx="10"/>
          </p:nvPr>
        </p:nvSpPr>
        <p:spPr/>
        <p:txBody>
          <a:bodyPr/>
          <a:lstStyle/>
          <a:p>
            <a:fld id="{C062A9AA-D8A0-4220-AB3D-E513A2196A18}" type="datetimeFigureOut">
              <a:rPr lang="el-GR" smtClean="0"/>
              <a:t>31/3/2021</a:t>
            </a:fld>
            <a:endParaRPr lang="el-GR"/>
          </a:p>
        </p:txBody>
      </p:sp>
      <p:sp>
        <p:nvSpPr>
          <p:cNvPr id="6" name="Θέση υποσέλιδου 5">
            <a:extLst>
              <a:ext uri="{FF2B5EF4-FFF2-40B4-BE49-F238E27FC236}">
                <a16:creationId xmlns:a16="http://schemas.microsoft.com/office/drawing/2014/main" xmlns="" id="{B690198E-6194-46F0-A7FA-3B7937E0B81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F2FE53FF-2D1D-4AB0-BD6B-1AD166C90E31}"/>
              </a:ext>
            </a:extLst>
          </p:cNvPr>
          <p:cNvSpPr>
            <a:spLocks noGrp="1"/>
          </p:cNvSpPr>
          <p:nvPr>
            <p:ph type="sldNum" sz="quarter" idx="12"/>
          </p:nvPr>
        </p:nvSpPr>
        <p:spPr/>
        <p:txBody>
          <a:bodyPr/>
          <a:lstStyle/>
          <a:p>
            <a:fld id="{E4512620-4052-4674-8DA1-D494838985C1}" type="slidenum">
              <a:rPr lang="el-GR" smtClean="0"/>
              <a:t>‹#›</a:t>
            </a:fld>
            <a:endParaRPr lang="el-GR"/>
          </a:p>
        </p:txBody>
      </p:sp>
    </p:spTree>
    <p:extLst>
      <p:ext uri="{BB962C8B-B14F-4D97-AF65-F5344CB8AC3E}">
        <p14:creationId xmlns:p14="http://schemas.microsoft.com/office/powerpoint/2010/main" val="1365332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E907560-71A3-404E-9D2B-A4C751E45F94}"/>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BE16684E-0C3B-4C23-AE25-C9489E9F04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xmlns="" id="{302A0143-525C-420C-A220-5A96070E927C}"/>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xmlns="" id="{9FA6BFE1-6464-4EE8-BAC7-2DBF31D68B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xmlns="" id="{CF2F3EFA-0A28-4A8A-A573-0A3638018F61}"/>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xmlns="" id="{42A2651A-F65B-4ADE-B5DC-E11CDF835315}"/>
              </a:ext>
            </a:extLst>
          </p:cNvPr>
          <p:cNvSpPr>
            <a:spLocks noGrp="1"/>
          </p:cNvSpPr>
          <p:nvPr>
            <p:ph type="dt" sz="half" idx="10"/>
          </p:nvPr>
        </p:nvSpPr>
        <p:spPr/>
        <p:txBody>
          <a:bodyPr/>
          <a:lstStyle/>
          <a:p>
            <a:fld id="{C062A9AA-D8A0-4220-AB3D-E513A2196A18}" type="datetimeFigureOut">
              <a:rPr lang="el-GR" smtClean="0"/>
              <a:t>31/3/2021</a:t>
            </a:fld>
            <a:endParaRPr lang="el-GR"/>
          </a:p>
        </p:txBody>
      </p:sp>
      <p:sp>
        <p:nvSpPr>
          <p:cNvPr id="8" name="Θέση υποσέλιδου 7">
            <a:extLst>
              <a:ext uri="{FF2B5EF4-FFF2-40B4-BE49-F238E27FC236}">
                <a16:creationId xmlns:a16="http://schemas.microsoft.com/office/drawing/2014/main" xmlns="" id="{FF7F1E3A-3F94-4D21-9138-73B30AFCBD22}"/>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xmlns="" id="{FFA37A43-1E31-4796-BD4E-3FB780F11071}"/>
              </a:ext>
            </a:extLst>
          </p:cNvPr>
          <p:cNvSpPr>
            <a:spLocks noGrp="1"/>
          </p:cNvSpPr>
          <p:nvPr>
            <p:ph type="sldNum" sz="quarter" idx="12"/>
          </p:nvPr>
        </p:nvSpPr>
        <p:spPr/>
        <p:txBody>
          <a:bodyPr/>
          <a:lstStyle/>
          <a:p>
            <a:fld id="{E4512620-4052-4674-8DA1-D494838985C1}" type="slidenum">
              <a:rPr lang="el-GR" smtClean="0"/>
              <a:t>‹#›</a:t>
            </a:fld>
            <a:endParaRPr lang="el-GR"/>
          </a:p>
        </p:txBody>
      </p:sp>
    </p:spTree>
    <p:extLst>
      <p:ext uri="{BB962C8B-B14F-4D97-AF65-F5344CB8AC3E}">
        <p14:creationId xmlns:p14="http://schemas.microsoft.com/office/powerpoint/2010/main" val="2037479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E16CE64-5A1F-4918-A0A3-F841E13C679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xmlns="" id="{224F248A-C0C3-454B-A8A9-B93D7512C24D}"/>
              </a:ext>
            </a:extLst>
          </p:cNvPr>
          <p:cNvSpPr>
            <a:spLocks noGrp="1"/>
          </p:cNvSpPr>
          <p:nvPr>
            <p:ph type="dt" sz="half" idx="10"/>
          </p:nvPr>
        </p:nvSpPr>
        <p:spPr/>
        <p:txBody>
          <a:bodyPr/>
          <a:lstStyle/>
          <a:p>
            <a:fld id="{C062A9AA-D8A0-4220-AB3D-E513A2196A18}" type="datetimeFigureOut">
              <a:rPr lang="el-GR" smtClean="0"/>
              <a:t>31/3/2021</a:t>
            </a:fld>
            <a:endParaRPr lang="el-GR"/>
          </a:p>
        </p:txBody>
      </p:sp>
      <p:sp>
        <p:nvSpPr>
          <p:cNvPr id="4" name="Θέση υποσέλιδου 3">
            <a:extLst>
              <a:ext uri="{FF2B5EF4-FFF2-40B4-BE49-F238E27FC236}">
                <a16:creationId xmlns:a16="http://schemas.microsoft.com/office/drawing/2014/main" xmlns="" id="{440254C7-D4AB-487E-8505-7ED8FA1E3EC7}"/>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xmlns="" id="{40BB171A-37D4-4242-ACB3-D879554DDCCA}"/>
              </a:ext>
            </a:extLst>
          </p:cNvPr>
          <p:cNvSpPr>
            <a:spLocks noGrp="1"/>
          </p:cNvSpPr>
          <p:nvPr>
            <p:ph type="sldNum" sz="quarter" idx="12"/>
          </p:nvPr>
        </p:nvSpPr>
        <p:spPr/>
        <p:txBody>
          <a:bodyPr/>
          <a:lstStyle/>
          <a:p>
            <a:fld id="{E4512620-4052-4674-8DA1-D494838985C1}" type="slidenum">
              <a:rPr lang="el-GR" smtClean="0"/>
              <a:t>‹#›</a:t>
            </a:fld>
            <a:endParaRPr lang="el-GR"/>
          </a:p>
        </p:txBody>
      </p:sp>
    </p:spTree>
    <p:extLst>
      <p:ext uri="{BB962C8B-B14F-4D97-AF65-F5344CB8AC3E}">
        <p14:creationId xmlns:p14="http://schemas.microsoft.com/office/powerpoint/2010/main" val="844617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xmlns="" id="{D9855A06-3DF6-43D5-9185-722CAD4F1FCE}"/>
              </a:ext>
            </a:extLst>
          </p:cNvPr>
          <p:cNvSpPr>
            <a:spLocks noGrp="1"/>
          </p:cNvSpPr>
          <p:nvPr>
            <p:ph type="dt" sz="half" idx="10"/>
          </p:nvPr>
        </p:nvSpPr>
        <p:spPr/>
        <p:txBody>
          <a:bodyPr/>
          <a:lstStyle/>
          <a:p>
            <a:fld id="{C062A9AA-D8A0-4220-AB3D-E513A2196A18}" type="datetimeFigureOut">
              <a:rPr lang="el-GR" smtClean="0"/>
              <a:t>31/3/2021</a:t>
            </a:fld>
            <a:endParaRPr lang="el-GR"/>
          </a:p>
        </p:txBody>
      </p:sp>
      <p:sp>
        <p:nvSpPr>
          <p:cNvPr id="3" name="Θέση υποσέλιδου 2">
            <a:extLst>
              <a:ext uri="{FF2B5EF4-FFF2-40B4-BE49-F238E27FC236}">
                <a16:creationId xmlns:a16="http://schemas.microsoft.com/office/drawing/2014/main" xmlns="" id="{3C8CC6AB-8B43-4BD8-B08B-439BAF5889DC}"/>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xmlns="" id="{85926135-809A-48B3-8278-4608E2F6DE47}"/>
              </a:ext>
            </a:extLst>
          </p:cNvPr>
          <p:cNvSpPr>
            <a:spLocks noGrp="1"/>
          </p:cNvSpPr>
          <p:nvPr>
            <p:ph type="sldNum" sz="quarter" idx="12"/>
          </p:nvPr>
        </p:nvSpPr>
        <p:spPr/>
        <p:txBody>
          <a:bodyPr/>
          <a:lstStyle/>
          <a:p>
            <a:fld id="{E4512620-4052-4674-8DA1-D494838985C1}" type="slidenum">
              <a:rPr lang="el-GR" smtClean="0"/>
              <a:t>‹#›</a:t>
            </a:fld>
            <a:endParaRPr lang="el-GR"/>
          </a:p>
        </p:txBody>
      </p:sp>
    </p:spTree>
    <p:extLst>
      <p:ext uri="{BB962C8B-B14F-4D97-AF65-F5344CB8AC3E}">
        <p14:creationId xmlns:p14="http://schemas.microsoft.com/office/powerpoint/2010/main" val="1071370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AC9ACA1-8B4E-430C-9064-3014D884E786}"/>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C38F0407-DCF7-4C4C-84B9-25FAF99D86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xmlns="" id="{08FFD160-EE01-4874-AA31-0925894F40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7CB28F54-6BDE-489A-B944-BEE4B5B52576}"/>
              </a:ext>
            </a:extLst>
          </p:cNvPr>
          <p:cNvSpPr>
            <a:spLocks noGrp="1"/>
          </p:cNvSpPr>
          <p:nvPr>
            <p:ph type="dt" sz="half" idx="10"/>
          </p:nvPr>
        </p:nvSpPr>
        <p:spPr/>
        <p:txBody>
          <a:bodyPr/>
          <a:lstStyle/>
          <a:p>
            <a:fld id="{C062A9AA-D8A0-4220-AB3D-E513A2196A18}" type="datetimeFigureOut">
              <a:rPr lang="el-GR" smtClean="0"/>
              <a:t>31/3/2021</a:t>
            </a:fld>
            <a:endParaRPr lang="el-GR"/>
          </a:p>
        </p:txBody>
      </p:sp>
      <p:sp>
        <p:nvSpPr>
          <p:cNvPr id="6" name="Θέση υποσέλιδου 5">
            <a:extLst>
              <a:ext uri="{FF2B5EF4-FFF2-40B4-BE49-F238E27FC236}">
                <a16:creationId xmlns:a16="http://schemas.microsoft.com/office/drawing/2014/main" xmlns="" id="{5573DA5D-AE24-47CF-94F0-AB57F8DD516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307D3D7C-4329-4E33-9E09-9729402DF634}"/>
              </a:ext>
            </a:extLst>
          </p:cNvPr>
          <p:cNvSpPr>
            <a:spLocks noGrp="1"/>
          </p:cNvSpPr>
          <p:nvPr>
            <p:ph type="sldNum" sz="quarter" idx="12"/>
          </p:nvPr>
        </p:nvSpPr>
        <p:spPr/>
        <p:txBody>
          <a:bodyPr/>
          <a:lstStyle/>
          <a:p>
            <a:fld id="{E4512620-4052-4674-8DA1-D494838985C1}" type="slidenum">
              <a:rPr lang="el-GR" smtClean="0"/>
              <a:t>‹#›</a:t>
            </a:fld>
            <a:endParaRPr lang="el-GR"/>
          </a:p>
        </p:txBody>
      </p:sp>
    </p:spTree>
    <p:extLst>
      <p:ext uri="{BB962C8B-B14F-4D97-AF65-F5344CB8AC3E}">
        <p14:creationId xmlns:p14="http://schemas.microsoft.com/office/powerpoint/2010/main" val="2462194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C1BCB4A-D816-4188-BDAE-6EB608C6103F}"/>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xmlns="" id="{1BF10AFD-7F0F-46A4-A395-C7FBF6A7F9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xmlns="" id="{E1FC816A-7CD1-40C6-A057-0907D26886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1328FBC5-3717-41FD-A87B-719D316DCC71}"/>
              </a:ext>
            </a:extLst>
          </p:cNvPr>
          <p:cNvSpPr>
            <a:spLocks noGrp="1"/>
          </p:cNvSpPr>
          <p:nvPr>
            <p:ph type="dt" sz="half" idx="10"/>
          </p:nvPr>
        </p:nvSpPr>
        <p:spPr/>
        <p:txBody>
          <a:bodyPr/>
          <a:lstStyle/>
          <a:p>
            <a:fld id="{C062A9AA-D8A0-4220-AB3D-E513A2196A18}" type="datetimeFigureOut">
              <a:rPr lang="el-GR" smtClean="0"/>
              <a:t>31/3/2021</a:t>
            </a:fld>
            <a:endParaRPr lang="el-GR"/>
          </a:p>
        </p:txBody>
      </p:sp>
      <p:sp>
        <p:nvSpPr>
          <p:cNvPr id="6" name="Θέση υποσέλιδου 5">
            <a:extLst>
              <a:ext uri="{FF2B5EF4-FFF2-40B4-BE49-F238E27FC236}">
                <a16:creationId xmlns:a16="http://schemas.microsoft.com/office/drawing/2014/main" xmlns="" id="{9D3400A4-19BA-46F3-9466-3D5413E2CB7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622EE699-D32B-46D5-BF53-4CBF300D0249}"/>
              </a:ext>
            </a:extLst>
          </p:cNvPr>
          <p:cNvSpPr>
            <a:spLocks noGrp="1"/>
          </p:cNvSpPr>
          <p:nvPr>
            <p:ph type="sldNum" sz="quarter" idx="12"/>
          </p:nvPr>
        </p:nvSpPr>
        <p:spPr/>
        <p:txBody>
          <a:bodyPr/>
          <a:lstStyle/>
          <a:p>
            <a:fld id="{E4512620-4052-4674-8DA1-D494838985C1}" type="slidenum">
              <a:rPr lang="el-GR" smtClean="0"/>
              <a:t>‹#›</a:t>
            </a:fld>
            <a:endParaRPr lang="el-GR"/>
          </a:p>
        </p:txBody>
      </p:sp>
    </p:spTree>
    <p:extLst>
      <p:ext uri="{BB962C8B-B14F-4D97-AF65-F5344CB8AC3E}">
        <p14:creationId xmlns:p14="http://schemas.microsoft.com/office/powerpoint/2010/main" val="2939079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xmlns="" id="{4D2954E4-D10F-4115-A954-0EE53F0B10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42F81195-3F21-4EB8-93A9-AC37252FB7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7882C35E-C460-4AC4-9B30-98D49E149B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62A9AA-D8A0-4220-AB3D-E513A2196A18}" type="datetimeFigureOut">
              <a:rPr lang="el-GR" smtClean="0"/>
              <a:t>31/3/2021</a:t>
            </a:fld>
            <a:endParaRPr lang="el-GR"/>
          </a:p>
        </p:txBody>
      </p:sp>
      <p:sp>
        <p:nvSpPr>
          <p:cNvPr id="5" name="Θέση υποσέλιδου 4">
            <a:extLst>
              <a:ext uri="{FF2B5EF4-FFF2-40B4-BE49-F238E27FC236}">
                <a16:creationId xmlns:a16="http://schemas.microsoft.com/office/drawing/2014/main" xmlns="" id="{EC22A0CB-4A6A-478F-A9C1-7CEA902A2C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xmlns="" id="{2A6704E5-3951-42D2-952B-0209B07A56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512620-4052-4674-8DA1-D494838985C1}" type="slidenum">
              <a:rPr lang="el-GR" smtClean="0"/>
              <a:t>‹#›</a:t>
            </a:fld>
            <a:endParaRPr lang="el-GR"/>
          </a:p>
        </p:txBody>
      </p:sp>
    </p:spTree>
    <p:extLst>
      <p:ext uri="{BB962C8B-B14F-4D97-AF65-F5344CB8AC3E}">
        <p14:creationId xmlns:p14="http://schemas.microsoft.com/office/powerpoint/2010/main" val="823357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xmlns="" id="{35555856-9970-4BC3-9AA9-6A917F53AF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xmlns="" id="{7F487851-BFAF-46D8-A1ED-50CAD6E46F5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Τίτλος 1">
            <a:extLst>
              <a:ext uri="{FF2B5EF4-FFF2-40B4-BE49-F238E27FC236}">
                <a16:creationId xmlns:a16="http://schemas.microsoft.com/office/drawing/2014/main" xmlns="" id="{613058DF-BDD0-4347-8DE3-F37C25CB8E80}"/>
              </a:ext>
            </a:extLst>
          </p:cNvPr>
          <p:cNvSpPr>
            <a:spLocks noGrp="1"/>
          </p:cNvSpPr>
          <p:nvPr>
            <p:ph type="ctrTitle"/>
          </p:nvPr>
        </p:nvSpPr>
        <p:spPr>
          <a:xfrm>
            <a:off x="6096000" y="1545772"/>
            <a:ext cx="6096000" cy="4019176"/>
          </a:xfrm>
        </p:spPr>
        <p:txBody>
          <a:bodyPr anchor="t">
            <a:normAutofit/>
          </a:bodyPr>
          <a:lstStyle/>
          <a:p>
            <a:r>
              <a:rPr lang="el-GR" sz="4000" b="1" dirty="0">
                <a:solidFill>
                  <a:srgbClr val="000000"/>
                </a:solidFill>
                <a:latin typeface="Times New Roman" panose="02020603050405020304" pitchFamily="18" charset="0"/>
                <a:cs typeface="Times New Roman" panose="02020603050405020304" pitchFamily="18" charset="0"/>
              </a:rPr>
              <a:t>ΕΡΕΥΝΑ ΓΙΑ ΤΗΝ ΑΠΟΤΥΠΩΣΗ ΤΩΝ ΣΥΝΕΠΕΙΩΝ ΤΗΣ ΝΟΣΟΥ COVID-19 ΣΤΙΣ ΕΠΙΧΕΙΡΗΣΕΙΣ ΤΗΣ Π.Ε. ΞΑΝΘΗΣ</a:t>
            </a:r>
          </a:p>
        </p:txBody>
      </p:sp>
      <p:sp>
        <p:nvSpPr>
          <p:cNvPr id="34" name="Freeform 50">
            <a:extLst>
              <a:ext uri="{FF2B5EF4-FFF2-40B4-BE49-F238E27FC236}">
                <a16:creationId xmlns:a16="http://schemas.microsoft.com/office/drawing/2014/main" xmlns="" id="{13722DD7-BA73-4776-93A3-94491FEF72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Εικόνα 4">
            <a:extLst>
              <a:ext uri="{FF2B5EF4-FFF2-40B4-BE49-F238E27FC236}">
                <a16:creationId xmlns:a16="http://schemas.microsoft.com/office/drawing/2014/main" xmlns="" id="{38876563-87CF-47AD-B552-73E5ADB9A9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443" y="2656114"/>
            <a:ext cx="4823614" cy="2416629"/>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329742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174CEC0-90C8-4B70-BB23-C0C340FB580A}"/>
              </a:ext>
            </a:extLst>
          </p:cNvPr>
          <p:cNvSpPr>
            <a:spLocks noGrp="1"/>
          </p:cNvSpPr>
          <p:nvPr>
            <p:ph type="title"/>
          </p:nvPr>
        </p:nvSpPr>
        <p:spPr/>
        <p:txBody>
          <a:bodyPr>
            <a:normAutofit/>
          </a:bodyPr>
          <a:lstStyle/>
          <a:p>
            <a:pPr algn="ctr"/>
            <a:r>
              <a:rPr lang="el-GR" sz="3200" b="1" dirty="0">
                <a:latin typeface="Times New Roman" panose="02020603050405020304" pitchFamily="18" charset="0"/>
                <a:cs typeface="Times New Roman" panose="02020603050405020304" pitchFamily="18" charset="0"/>
              </a:rPr>
              <a:t>8. Σε ποιο κλάδο της οικονομίας ανήκετε;</a:t>
            </a:r>
          </a:p>
        </p:txBody>
      </p:sp>
      <p:pic>
        <p:nvPicPr>
          <p:cNvPr id="6" name="Θέση περιεχομένου 5">
            <a:extLst>
              <a:ext uri="{FF2B5EF4-FFF2-40B4-BE49-F238E27FC236}">
                <a16:creationId xmlns:a16="http://schemas.microsoft.com/office/drawing/2014/main" xmlns="" id="{2E3959CB-90F3-4A57-8294-2478AD696D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8834" y="2240804"/>
            <a:ext cx="3238500" cy="3248025"/>
          </a:xfrm>
        </p:spPr>
      </p:pic>
      <p:pic>
        <p:nvPicPr>
          <p:cNvPr id="8" name="Εικόνα 7" descr="Εικόνα που περιέχει κείμενο&#10;&#10;Περιγραφή που δημιουργήθηκε αυτόματα">
            <a:extLst>
              <a:ext uri="{FF2B5EF4-FFF2-40B4-BE49-F238E27FC236}">
                <a16:creationId xmlns:a16="http://schemas.microsoft.com/office/drawing/2014/main" xmlns="" id="{C3BC15A2-83CF-49E7-BC15-C6C716E181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2316" y="2736103"/>
            <a:ext cx="2981325" cy="2257425"/>
          </a:xfrm>
          <a:prstGeom prst="rect">
            <a:avLst/>
          </a:prstGeom>
        </p:spPr>
      </p:pic>
      <p:pic>
        <p:nvPicPr>
          <p:cNvPr id="10" name="Εικόνα 9" descr="Εικόνα που περιέχει κείμενο&#10;&#10;Περιγραφή που δημιουργήθηκε αυτόματα">
            <a:extLst>
              <a:ext uri="{FF2B5EF4-FFF2-40B4-BE49-F238E27FC236}">
                <a16:creationId xmlns:a16="http://schemas.microsoft.com/office/drawing/2014/main" xmlns="" id="{4AC071BE-C11C-416E-88B9-3BE7E12441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3641" y="2736103"/>
            <a:ext cx="2867025" cy="2028824"/>
          </a:xfrm>
          <a:prstGeom prst="rect">
            <a:avLst/>
          </a:prstGeom>
        </p:spPr>
      </p:pic>
    </p:spTree>
    <p:extLst>
      <p:ext uri="{BB962C8B-B14F-4D97-AF65-F5344CB8AC3E}">
        <p14:creationId xmlns:p14="http://schemas.microsoft.com/office/powerpoint/2010/main" val="93411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44C5B2D-959F-4E11-A345-100BE178230D}"/>
              </a:ext>
            </a:extLst>
          </p:cNvPr>
          <p:cNvSpPr>
            <a:spLocks noGrp="1"/>
          </p:cNvSpPr>
          <p:nvPr>
            <p:ph type="title"/>
          </p:nvPr>
        </p:nvSpPr>
        <p:spPr/>
        <p:txBody>
          <a:bodyPr>
            <a:normAutofit/>
          </a:bodyPr>
          <a:lstStyle/>
          <a:p>
            <a:pPr algn="ctr"/>
            <a:r>
              <a:rPr lang="el-GR" sz="3200" b="1" dirty="0">
                <a:latin typeface="Times New Roman" panose="02020603050405020304" pitchFamily="18" charset="0"/>
                <a:cs typeface="Times New Roman" panose="02020603050405020304" pitchFamily="18" charset="0"/>
              </a:rPr>
              <a:t>9. Θεωρείτε ότι τα μέτρα στήριξης των επιχειρήσεων του κλάδου σας ήταν/είναι επαρκή;</a:t>
            </a:r>
          </a:p>
        </p:txBody>
      </p:sp>
      <p:pic>
        <p:nvPicPr>
          <p:cNvPr id="10242" name="Picture 2" descr="Γράφημα απάντησης φορμών. Τίτλος ερωτήματος: 9. Θεωρείτε ότι τα μέτρα στήριξης των επιχειρήσεων του κλάδου σας ήταν/είναι επαρκή;. Αριθμός απαντήσεων: 105 απαντήσεις.">
            <a:extLst>
              <a:ext uri="{FF2B5EF4-FFF2-40B4-BE49-F238E27FC236}">
                <a16:creationId xmlns:a16="http://schemas.microsoft.com/office/drawing/2014/main" xmlns="" id="{6290A17E-FD7E-46E8-BD51-0663C62CC55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0146"/>
          <a:stretch/>
        </p:blipFill>
        <p:spPr bwMode="auto">
          <a:xfrm>
            <a:off x="173808" y="2169994"/>
            <a:ext cx="11844384" cy="397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547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D99C69B-4655-456A-95E8-3FDF7801E89B}"/>
              </a:ext>
            </a:extLst>
          </p:cNvPr>
          <p:cNvSpPr>
            <a:spLocks noGrp="1"/>
          </p:cNvSpPr>
          <p:nvPr>
            <p:ph type="title"/>
          </p:nvPr>
        </p:nvSpPr>
        <p:spPr/>
        <p:txBody>
          <a:bodyPr>
            <a:normAutofit/>
          </a:bodyPr>
          <a:lstStyle/>
          <a:p>
            <a:pPr algn="ctr"/>
            <a:r>
              <a:rPr lang="el-GR" sz="3200" b="1" dirty="0">
                <a:latin typeface="Times New Roman" panose="02020603050405020304" pitchFamily="18" charset="0"/>
                <a:cs typeface="Times New Roman" panose="02020603050405020304" pitchFamily="18" charset="0"/>
              </a:rPr>
              <a:t>10. Πόσο αισιόδοξος/η είστε για την πορεία της Ελληνικής Οικονομίας;</a:t>
            </a:r>
          </a:p>
        </p:txBody>
      </p:sp>
      <p:pic>
        <p:nvPicPr>
          <p:cNvPr id="11266" name="Picture 2" descr="Γράφημα απάντησης φορμών. Τίτλος ερωτήματος: 10. Πόσο αισιόδοξος/η είστε για την πορεία της Ελληνικής Οικονομίας;. Αριθμός απαντήσεων: 105 απαντήσεις.">
            <a:extLst>
              <a:ext uri="{FF2B5EF4-FFF2-40B4-BE49-F238E27FC236}">
                <a16:creationId xmlns:a16="http://schemas.microsoft.com/office/drawing/2014/main" xmlns="" id="{1883FA05-45FD-4C84-9B99-BD473797254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0146"/>
          <a:stretch/>
        </p:blipFill>
        <p:spPr bwMode="auto">
          <a:xfrm>
            <a:off x="72261" y="2142699"/>
            <a:ext cx="12047478" cy="4047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647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CB5A25E-D43E-4DF2-87D2-8CE4A53AFE6D}"/>
              </a:ext>
            </a:extLst>
          </p:cNvPr>
          <p:cNvSpPr>
            <a:spLocks noGrp="1"/>
          </p:cNvSpPr>
          <p:nvPr>
            <p:ph type="title"/>
          </p:nvPr>
        </p:nvSpPr>
        <p:spPr/>
        <p:txBody>
          <a:bodyPr>
            <a:normAutofit/>
          </a:bodyPr>
          <a:lstStyle/>
          <a:p>
            <a:pPr algn="ctr"/>
            <a:r>
              <a:rPr lang="el-GR" sz="3200" b="1" dirty="0">
                <a:latin typeface="Times New Roman" panose="02020603050405020304" pitchFamily="18" charset="0"/>
                <a:cs typeface="Times New Roman" panose="02020603050405020304" pitchFamily="18" charset="0"/>
              </a:rPr>
              <a:t>11. Πόσο αισιόδοξος/η είστε για την πορεία της δικής σας επιχείρησης;</a:t>
            </a:r>
          </a:p>
        </p:txBody>
      </p:sp>
      <p:pic>
        <p:nvPicPr>
          <p:cNvPr id="12290" name="Picture 2" descr="Γράφημα απάντησης φορμών. Τίτλος ερωτήματος: 11. Πόσο αισιόδοξος/η είστε για την πορεία της δικής σας επιχείρησης;. Αριθμός απαντήσεων: 105 απαντήσεις.">
            <a:extLst>
              <a:ext uri="{FF2B5EF4-FFF2-40B4-BE49-F238E27FC236}">
                <a16:creationId xmlns:a16="http://schemas.microsoft.com/office/drawing/2014/main" xmlns="" id="{FA5A7B24-1FBB-4F3C-8066-81887F55F5F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0773"/>
          <a:stretch/>
        </p:blipFill>
        <p:spPr bwMode="auto">
          <a:xfrm>
            <a:off x="147389" y="2251880"/>
            <a:ext cx="11897221" cy="396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902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2C1DE86-6C05-45BB-B19E-082FEDFFA1E6}"/>
              </a:ext>
            </a:extLst>
          </p:cNvPr>
          <p:cNvSpPr>
            <a:spLocks noGrp="1"/>
          </p:cNvSpPr>
          <p:nvPr>
            <p:ph type="title"/>
          </p:nvPr>
        </p:nvSpPr>
        <p:spPr/>
        <p:txBody>
          <a:bodyPr>
            <a:normAutofit/>
          </a:bodyPr>
          <a:lstStyle/>
          <a:p>
            <a:pPr algn="ctr"/>
            <a:r>
              <a:rPr lang="el-GR" sz="3200" b="1" dirty="0">
                <a:latin typeface="Times New Roman" panose="02020603050405020304" pitchFamily="18" charset="0"/>
                <a:cs typeface="Times New Roman" panose="02020603050405020304" pitchFamily="18" charset="0"/>
              </a:rPr>
              <a:t>12. Πόσο πιστεύετε ότι θα κρατήσει η οικονομική κρίση λόγω </a:t>
            </a:r>
            <a:r>
              <a:rPr lang="el-GR" sz="3200" b="1" dirty="0" err="1">
                <a:latin typeface="Times New Roman" panose="02020603050405020304" pitchFamily="18" charset="0"/>
                <a:cs typeface="Times New Roman" panose="02020603050405020304" pitchFamily="18" charset="0"/>
              </a:rPr>
              <a:t>κορωνοϊού</a:t>
            </a:r>
            <a:r>
              <a:rPr lang="el-GR" sz="3200" b="1" dirty="0">
                <a:latin typeface="Times New Roman" panose="02020603050405020304" pitchFamily="18" charset="0"/>
                <a:cs typeface="Times New Roman" panose="02020603050405020304" pitchFamily="18" charset="0"/>
              </a:rPr>
              <a:t>;</a:t>
            </a:r>
          </a:p>
        </p:txBody>
      </p:sp>
      <p:pic>
        <p:nvPicPr>
          <p:cNvPr id="13314" name="Picture 2" descr="Γράφημα απάντησης φορμών. Τίτλος ερωτήματος: 12. Πόσο πιστεύετε ότι θα κρατήσει η οικονομική κρίση λόγω κορωνοϊού;. Αριθμός απαντήσεων: 105 απαντήσεις.">
            <a:extLst>
              <a:ext uri="{FF2B5EF4-FFF2-40B4-BE49-F238E27FC236}">
                <a16:creationId xmlns:a16="http://schemas.microsoft.com/office/drawing/2014/main" xmlns="" id="{97B49C14-D603-442F-BAC5-CB5E9D1F58F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0773"/>
          <a:stretch/>
        </p:blipFill>
        <p:spPr bwMode="auto">
          <a:xfrm>
            <a:off x="260185" y="2299788"/>
            <a:ext cx="11671630" cy="3890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674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682C4E2-D811-4BAB-9A52-7550EF7BA15F}"/>
              </a:ext>
            </a:extLst>
          </p:cNvPr>
          <p:cNvSpPr>
            <a:spLocks noGrp="1"/>
          </p:cNvSpPr>
          <p:nvPr>
            <p:ph type="title"/>
          </p:nvPr>
        </p:nvSpPr>
        <p:spPr/>
        <p:txBody>
          <a:bodyPr>
            <a:normAutofit/>
          </a:bodyPr>
          <a:lstStyle/>
          <a:p>
            <a:pPr algn="ctr"/>
            <a:r>
              <a:rPr lang="el-GR" sz="3200" b="1" dirty="0">
                <a:latin typeface="Times New Roman" panose="02020603050405020304" pitchFamily="18" charset="0"/>
                <a:cs typeface="Times New Roman" panose="02020603050405020304" pitchFamily="18" charset="0"/>
              </a:rPr>
              <a:t>13. Πόσο πιθανό θεωρείτε να αναγκασθείτε να κλείσετε την επιχείρησή σας;</a:t>
            </a:r>
          </a:p>
        </p:txBody>
      </p:sp>
      <p:pic>
        <p:nvPicPr>
          <p:cNvPr id="14338" name="Picture 2" descr="Γράφημα απάντησης φορμών. Τίτλος ερωτήματος: 13. Πόσο πιθανό θεωρείτε να αναγκασθείτε να κλείσετε την επιχείρησή σας;. Αριθμός απαντήσεων: 105 απαντήσεις.">
            <a:extLst>
              <a:ext uri="{FF2B5EF4-FFF2-40B4-BE49-F238E27FC236}">
                <a16:creationId xmlns:a16="http://schemas.microsoft.com/office/drawing/2014/main" xmlns="" id="{0B56776B-A33C-4A2B-B155-098F9563565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0773"/>
          <a:stretch/>
        </p:blipFill>
        <p:spPr bwMode="auto">
          <a:xfrm>
            <a:off x="106449" y="2183643"/>
            <a:ext cx="11979101" cy="3993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504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7C11CD7-00EF-4AAE-B127-7CEA1E186794}"/>
              </a:ext>
            </a:extLst>
          </p:cNvPr>
          <p:cNvSpPr>
            <a:spLocks noGrp="1"/>
          </p:cNvSpPr>
          <p:nvPr>
            <p:ph type="title"/>
          </p:nvPr>
        </p:nvSpPr>
        <p:spPr/>
        <p:txBody>
          <a:bodyPr>
            <a:normAutofit/>
          </a:bodyPr>
          <a:lstStyle/>
          <a:p>
            <a:pPr algn="ctr"/>
            <a:r>
              <a:rPr lang="el-GR" sz="3200" b="1" dirty="0">
                <a:latin typeface="Times New Roman" panose="02020603050405020304" pitchFamily="18" charset="0"/>
                <a:cs typeface="Times New Roman" panose="02020603050405020304" pitchFamily="18" charset="0"/>
              </a:rPr>
              <a:t>14. Έχετε ανοικτό στεγαστικό ή επιχειρηματικό δάνειο που δεν ικανοποιείτε;</a:t>
            </a:r>
          </a:p>
        </p:txBody>
      </p:sp>
      <p:pic>
        <p:nvPicPr>
          <p:cNvPr id="15362" name="Picture 2" descr="Γράφημα απάντησης φορμών. Τίτλος ερωτήματος: 14. Έχετε ανοικτό στεγαστικό ή επιχειρηματικό δάνειο που δεν ικανοποιείτε;. Αριθμός απαντήσεων: 105 απαντήσεις.">
            <a:extLst>
              <a:ext uri="{FF2B5EF4-FFF2-40B4-BE49-F238E27FC236}">
                <a16:creationId xmlns:a16="http://schemas.microsoft.com/office/drawing/2014/main" xmlns="" id="{9AA469F0-8863-41B1-AD3F-14D61EA2BA7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875" t="19833" r="5075"/>
          <a:stretch/>
        </p:blipFill>
        <p:spPr bwMode="auto">
          <a:xfrm>
            <a:off x="368491" y="1870316"/>
            <a:ext cx="11218460" cy="4429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506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5B19EFC-CBCA-432B-988D-0E359EF6DD68}"/>
              </a:ext>
            </a:extLst>
          </p:cNvPr>
          <p:cNvSpPr>
            <a:spLocks noGrp="1"/>
          </p:cNvSpPr>
          <p:nvPr>
            <p:ph type="title"/>
          </p:nvPr>
        </p:nvSpPr>
        <p:spPr>
          <a:xfrm>
            <a:off x="543339" y="198783"/>
            <a:ext cx="11065565" cy="1491905"/>
          </a:xfrm>
        </p:spPr>
        <p:txBody>
          <a:bodyPr>
            <a:noAutofit/>
          </a:bodyPr>
          <a:lstStyle/>
          <a:p>
            <a:pPr algn="ctr"/>
            <a:r>
              <a:rPr lang="el-GR" sz="3200" b="1" dirty="0">
                <a:latin typeface="Times New Roman" panose="02020603050405020304" pitchFamily="18" charset="0"/>
                <a:cs typeface="Times New Roman" panose="02020603050405020304" pitchFamily="18" charset="0"/>
              </a:rPr>
              <a:t>15. Έχετε ανοικτές σημαντικές οφειλές σε Εφορία, Τράπεζες, ΕΦΚΑ και αλλού που δεν μπορείτε να ικανοποιήσετε;</a:t>
            </a:r>
          </a:p>
        </p:txBody>
      </p:sp>
      <p:pic>
        <p:nvPicPr>
          <p:cNvPr id="16386" name="Picture 2" descr="Γράφημα απάντησης φορμών. Τίτλος ερωτήματος: 15. Έχετε ανοικτές σημαντικές οφειλές σε Εφορία, Τράπεζες, ΕΦΚΑ και αλλού που δεν μπορείτε να ικανοποιήσετε;. Αριθμός απαντήσεων: 105 απαντήσεις.">
            <a:extLst>
              <a:ext uri="{FF2B5EF4-FFF2-40B4-BE49-F238E27FC236}">
                <a16:creationId xmlns:a16="http://schemas.microsoft.com/office/drawing/2014/main" xmlns="" id="{3AF2D196-CFFE-45DA-B6B2-FB49CC72066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375" t="27047" r="7845"/>
          <a:stretch/>
        </p:blipFill>
        <p:spPr bwMode="auto">
          <a:xfrm>
            <a:off x="280791" y="1813518"/>
            <a:ext cx="11630418" cy="448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701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80E3E55-F7FD-42D5-A40C-B284E720C11A}"/>
              </a:ext>
            </a:extLst>
          </p:cNvPr>
          <p:cNvSpPr>
            <a:spLocks noGrp="1"/>
          </p:cNvSpPr>
          <p:nvPr>
            <p:ph type="title"/>
          </p:nvPr>
        </p:nvSpPr>
        <p:spPr>
          <a:xfrm>
            <a:off x="596348" y="198783"/>
            <a:ext cx="11012556" cy="1626842"/>
          </a:xfrm>
        </p:spPr>
        <p:txBody>
          <a:bodyPr>
            <a:noAutofit/>
          </a:bodyPr>
          <a:lstStyle/>
          <a:p>
            <a:pPr algn="ctr"/>
            <a:r>
              <a:rPr lang="el-GR" sz="3200" b="1" dirty="0">
                <a:latin typeface="Times New Roman" panose="02020603050405020304" pitchFamily="18" charset="0"/>
                <a:cs typeface="Times New Roman" panose="02020603050405020304" pitchFamily="18" charset="0"/>
              </a:rPr>
              <a:t>16. Θεωρείτε ότι θα ανταποκριθείτε στις σωρευμένες οφειλές (π.χ. ασφαλιστικά ταμεία, τράπεζες, φορολογικές οφειλές, λειτουργικές δαπάνες) με το πέρας της πανδημικής κρίσης;</a:t>
            </a:r>
          </a:p>
        </p:txBody>
      </p:sp>
      <p:pic>
        <p:nvPicPr>
          <p:cNvPr id="17410" name="Picture 2" descr="Γράφημα απάντησης φορμών. Τίτλος ερωτήματος: 16. Θεωρείτε ότι θα ανταποκριθείτε στις σωρευμένες οφειλές (π.χ. ασφαλιστικά ταμεία, τράπεζες, φορολογικές οφειλές, λειτουργικές δαπάνες) με το πέρας της πανδημικής κρίσης;. Αριθμός απαντήσεων: 105 απαντήσεις.">
            <a:extLst>
              <a:ext uri="{FF2B5EF4-FFF2-40B4-BE49-F238E27FC236}">
                <a16:creationId xmlns:a16="http://schemas.microsoft.com/office/drawing/2014/main" xmlns="" id="{39A320AE-6CEA-471F-85F8-ADEBD5D1AB8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521" t="26733" r="7419"/>
          <a:stretch/>
        </p:blipFill>
        <p:spPr bwMode="auto">
          <a:xfrm>
            <a:off x="596348" y="2082677"/>
            <a:ext cx="11012556" cy="4203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929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B902071-FFFD-46B3-8745-6CD85EB9936A}"/>
              </a:ext>
            </a:extLst>
          </p:cNvPr>
          <p:cNvSpPr>
            <a:spLocks noGrp="1"/>
          </p:cNvSpPr>
          <p:nvPr>
            <p:ph type="title"/>
          </p:nvPr>
        </p:nvSpPr>
        <p:spPr>
          <a:xfrm>
            <a:off x="838200" y="225287"/>
            <a:ext cx="10744200" cy="1465401"/>
          </a:xfrm>
        </p:spPr>
        <p:txBody>
          <a:bodyPr>
            <a:noAutofit/>
          </a:bodyPr>
          <a:lstStyle/>
          <a:p>
            <a:pPr algn="ctr"/>
            <a:r>
              <a:rPr lang="el-GR" sz="3200" b="1" dirty="0">
                <a:latin typeface="Times New Roman" panose="02020603050405020304" pitchFamily="18" charset="0"/>
                <a:cs typeface="Times New Roman" panose="02020603050405020304" pitchFamily="18" charset="0"/>
              </a:rPr>
              <a:t>17. Συμφωνείτε με την πρόταση διαγραφής τουλάχιστον μέρους των υποχρεώσεων σας προς την εφορία και τα ασφαλιστικά ταμεία;</a:t>
            </a:r>
          </a:p>
        </p:txBody>
      </p:sp>
      <p:pic>
        <p:nvPicPr>
          <p:cNvPr id="18434" name="Picture 2" descr="Γράφημα απάντησης φορμών. Τίτλος ερωτήματος: 17. Συμφωνείτε με την πρόταση διαγραφής τουλάχιστον μέρους των υποχρεώσεων σας προς την εφορία και τα ασφαλιστικά ταμεία;. Αριθμός απαντήσεων: 105 απαντήσεις.">
            <a:extLst>
              <a:ext uri="{FF2B5EF4-FFF2-40B4-BE49-F238E27FC236}">
                <a16:creationId xmlns:a16="http://schemas.microsoft.com/office/drawing/2014/main" xmlns="" id="{8C4C5483-9EEC-4251-BDA5-C6D17B094FC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8367" t="26105" r="7704"/>
          <a:stretch/>
        </p:blipFill>
        <p:spPr bwMode="auto">
          <a:xfrm>
            <a:off x="454925" y="2127521"/>
            <a:ext cx="11282149" cy="4505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260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E8B51A9-E75C-4ED7-89F1-A0EB4D0A196B}"/>
              </a:ext>
            </a:extLst>
          </p:cNvPr>
          <p:cNvSpPr>
            <a:spLocks noGrp="1"/>
          </p:cNvSpPr>
          <p:nvPr>
            <p:ph type="title"/>
          </p:nvPr>
        </p:nvSpPr>
        <p:spPr/>
        <p:txBody>
          <a:bodyPr>
            <a:normAutofit/>
          </a:bodyPr>
          <a:lstStyle/>
          <a:p>
            <a:pPr algn="ctr"/>
            <a:r>
              <a:rPr lang="el-GR" sz="3600" b="1" dirty="0">
                <a:latin typeface="Times New Roman" panose="02020603050405020304" pitchFamily="18" charset="0"/>
                <a:cs typeface="Times New Roman" panose="02020603050405020304" pitchFamily="18" charset="0"/>
              </a:rPr>
              <a:t>Ταυτότητα Έρευνας</a:t>
            </a:r>
          </a:p>
        </p:txBody>
      </p:sp>
      <p:sp>
        <p:nvSpPr>
          <p:cNvPr id="3" name="Θέση περιεχομένου 2">
            <a:extLst>
              <a:ext uri="{FF2B5EF4-FFF2-40B4-BE49-F238E27FC236}">
                <a16:creationId xmlns:a16="http://schemas.microsoft.com/office/drawing/2014/main" xmlns="" id="{E1207035-0D44-4E84-B103-9E45243A6421}"/>
              </a:ext>
            </a:extLst>
          </p:cNvPr>
          <p:cNvSpPr>
            <a:spLocks noGrp="1"/>
          </p:cNvSpPr>
          <p:nvPr>
            <p:ph idx="1"/>
          </p:nvPr>
        </p:nvSpPr>
        <p:spPr/>
        <p:txBody>
          <a:bodyPr/>
          <a:lstStyle/>
          <a:p>
            <a:r>
              <a:rPr lang="el-GR" b="1" u="sng" dirty="0"/>
              <a:t>Μέγεθος Δείγματος</a:t>
            </a:r>
            <a:r>
              <a:rPr lang="el-GR" dirty="0"/>
              <a:t>			</a:t>
            </a:r>
            <a:r>
              <a:rPr lang="el-GR" sz="2400" dirty="0"/>
              <a:t>105 επιχειρήσεις – μέλη του 								Επιμελητηρίου Ξάνθης, όλων 							των κλάδων</a:t>
            </a:r>
          </a:p>
          <a:p>
            <a:endParaRPr lang="el-GR" dirty="0"/>
          </a:p>
          <a:p>
            <a:r>
              <a:rPr lang="el-GR" b="1" u="sng" dirty="0"/>
              <a:t>Περίοδος δειγματοληψίας </a:t>
            </a:r>
            <a:r>
              <a:rPr lang="el-GR" dirty="0"/>
              <a:t>		</a:t>
            </a:r>
            <a:r>
              <a:rPr lang="el-GR" sz="2400" dirty="0"/>
              <a:t>10 έως 26 Μαρτίου 2021</a:t>
            </a:r>
            <a:endParaRPr lang="el-GR" dirty="0"/>
          </a:p>
          <a:p>
            <a:endParaRPr lang="el-GR" dirty="0"/>
          </a:p>
          <a:p>
            <a:r>
              <a:rPr lang="el-GR" b="1" u="sng" dirty="0"/>
              <a:t>Μέθοδος δειγματοληψίας</a:t>
            </a:r>
            <a:r>
              <a:rPr lang="el-GR" dirty="0"/>
              <a:t>		</a:t>
            </a:r>
            <a:r>
              <a:rPr lang="en-US" sz="2400" dirty="0"/>
              <a:t>Online</a:t>
            </a:r>
            <a:r>
              <a:rPr lang="el-GR" sz="2400" dirty="0"/>
              <a:t> ηλεκτρονικό 									ερωτηματολόγιο</a:t>
            </a:r>
            <a:endParaRPr lang="el-GR" dirty="0"/>
          </a:p>
        </p:txBody>
      </p:sp>
    </p:spTree>
    <p:extLst>
      <p:ext uri="{BB962C8B-B14F-4D97-AF65-F5344CB8AC3E}">
        <p14:creationId xmlns:p14="http://schemas.microsoft.com/office/powerpoint/2010/main" val="1395511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BD9B07D-F363-4157-B915-FDD4FBFAFA8E}"/>
              </a:ext>
            </a:extLst>
          </p:cNvPr>
          <p:cNvSpPr>
            <a:spLocks noGrp="1"/>
          </p:cNvSpPr>
          <p:nvPr>
            <p:ph type="title"/>
          </p:nvPr>
        </p:nvSpPr>
        <p:spPr>
          <a:xfrm>
            <a:off x="742123" y="198783"/>
            <a:ext cx="10919790" cy="1491905"/>
          </a:xfrm>
        </p:spPr>
        <p:txBody>
          <a:bodyPr>
            <a:noAutofit/>
          </a:bodyPr>
          <a:lstStyle/>
          <a:p>
            <a:pPr algn="ctr"/>
            <a:r>
              <a:rPr lang="el-GR" sz="3200" b="1" dirty="0">
                <a:latin typeface="Times New Roman" panose="02020603050405020304" pitchFamily="18" charset="0"/>
                <a:cs typeface="Times New Roman" panose="02020603050405020304" pitchFamily="18" charset="0"/>
              </a:rPr>
              <a:t>18. Συμφωνείτε με την πρόταση για μείωση των ασφαλιστικών εισφορών κατά 50% και για όσο θα διαρκέσει η κρίση;</a:t>
            </a:r>
          </a:p>
        </p:txBody>
      </p:sp>
      <p:pic>
        <p:nvPicPr>
          <p:cNvPr id="19458" name="Picture 2" descr="Γράφημα απάντησης φορμών. Τίτλος ερωτήματος: 18. Συμφωνείτε με την πρόταση για μείωση των ασφαλιστικών εισφορών κατά 50% και για όσο θα διαρκέσει η κρίση;. Αριθμός απαντήσεων: 105 απαντήσεις.">
            <a:extLst>
              <a:ext uri="{FF2B5EF4-FFF2-40B4-BE49-F238E27FC236}">
                <a16:creationId xmlns:a16="http://schemas.microsoft.com/office/drawing/2014/main" xmlns="" id="{8BEDE2E1-2A3B-4968-A155-8E2626A2586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468" t="26105" r="4468" b="315"/>
          <a:stretch/>
        </p:blipFill>
        <p:spPr bwMode="auto">
          <a:xfrm>
            <a:off x="336623" y="2142700"/>
            <a:ext cx="11730790" cy="4299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436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9CF2644-E943-421B-AED0-504E4F517980}"/>
              </a:ext>
            </a:extLst>
          </p:cNvPr>
          <p:cNvSpPr>
            <a:spLocks noGrp="1"/>
          </p:cNvSpPr>
          <p:nvPr>
            <p:ph type="title"/>
          </p:nvPr>
        </p:nvSpPr>
        <p:spPr/>
        <p:txBody>
          <a:bodyPr>
            <a:normAutofit/>
          </a:bodyPr>
          <a:lstStyle/>
          <a:p>
            <a:pPr algn="ctr"/>
            <a:r>
              <a:rPr lang="el-GR" sz="3200" b="1" dirty="0">
                <a:latin typeface="Times New Roman" panose="02020603050405020304" pitchFamily="18" charset="0"/>
                <a:cs typeface="Times New Roman" panose="02020603050405020304" pitchFamily="18" charset="0"/>
              </a:rPr>
              <a:t>19. Θεωρείτε ότι θα αναγκαστείτε να προβείτε σε απολύσεις το επόμενο διάστημα;</a:t>
            </a:r>
          </a:p>
        </p:txBody>
      </p:sp>
      <p:pic>
        <p:nvPicPr>
          <p:cNvPr id="20482" name="Picture 2" descr="Γράφημα απάντησης φορμών. Τίτλος ερωτήματος: 19. Θεωρείτε ότι θα αναγκαστείτε να προβείτε σε απολύσεις το επόμενο διάστημα;. Αριθμός απαντήσεων: 105 απαντήσεις.">
            <a:extLst>
              <a:ext uri="{FF2B5EF4-FFF2-40B4-BE49-F238E27FC236}">
                <a16:creationId xmlns:a16="http://schemas.microsoft.com/office/drawing/2014/main" xmlns="" id="{E3E35F4B-3F38-4AF2-A503-4EB09BE7E96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022" t="20460" r="7461"/>
          <a:stretch/>
        </p:blipFill>
        <p:spPr bwMode="auto">
          <a:xfrm>
            <a:off x="364303" y="1690688"/>
            <a:ext cx="11463393" cy="4486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676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F211BDB-575F-4468-81B6-10812225087B}"/>
              </a:ext>
            </a:extLst>
          </p:cNvPr>
          <p:cNvSpPr>
            <a:spLocks noGrp="1"/>
          </p:cNvSpPr>
          <p:nvPr>
            <p:ph type="title"/>
          </p:nvPr>
        </p:nvSpPr>
        <p:spPr>
          <a:xfrm>
            <a:off x="477078" y="225287"/>
            <a:ext cx="11224592" cy="1465401"/>
          </a:xfrm>
        </p:spPr>
        <p:txBody>
          <a:bodyPr>
            <a:noAutofit/>
          </a:bodyPr>
          <a:lstStyle/>
          <a:p>
            <a:pPr algn="ctr"/>
            <a:r>
              <a:rPr lang="el-GR" sz="3200" b="1" dirty="0">
                <a:latin typeface="Times New Roman" panose="02020603050405020304" pitchFamily="18" charset="0"/>
                <a:cs typeface="Times New Roman" panose="02020603050405020304" pitchFamily="18" charset="0"/>
              </a:rPr>
              <a:t>20. Πιστεύετε ότι οι Τράπεζες βοηθούν ικανοποιητικά με δάνεια για κεφάλαια κίνησης με λιγότερη γραφειοκρατία και πιο συμφέροντες όρους;</a:t>
            </a:r>
          </a:p>
        </p:txBody>
      </p:sp>
      <p:pic>
        <p:nvPicPr>
          <p:cNvPr id="21506" name="Picture 2" descr="Γράφημα απάντησης φορμών. Τίτλος ερωτήματος: 20. Πιστεύετε ότι οι Τράπεζες βοηθούν ικανοποιητικά με δάνεια για κεφάλαια κίνησης με λιγότερη γραφειοκρατία και πιο συμφέροντες όρους;. Αριθμός απαντήσεων: 105 απαντήσεις.">
            <a:extLst>
              <a:ext uri="{FF2B5EF4-FFF2-40B4-BE49-F238E27FC236}">
                <a16:creationId xmlns:a16="http://schemas.microsoft.com/office/drawing/2014/main" xmlns="" id="{930CEB2F-B06C-4BE3-9255-E06234C1DD9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505" t="26419" r="9410"/>
          <a:stretch/>
        </p:blipFill>
        <p:spPr bwMode="auto">
          <a:xfrm>
            <a:off x="477078" y="1955369"/>
            <a:ext cx="11069022" cy="4555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590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ECD1BAD-3974-4AFE-8662-4ECD94BD131A}"/>
              </a:ext>
            </a:extLst>
          </p:cNvPr>
          <p:cNvSpPr>
            <a:spLocks noGrp="1"/>
          </p:cNvSpPr>
          <p:nvPr>
            <p:ph type="title"/>
          </p:nvPr>
        </p:nvSpPr>
        <p:spPr>
          <a:xfrm>
            <a:off x="238539" y="159027"/>
            <a:ext cx="11794435" cy="2188608"/>
          </a:xfrm>
        </p:spPr>
        <p:txBody>
          <a:bodyPr>
            <a:noAutofit/>
          </a:bodyPr>
          <a:lstStyle/>
          <a:p>
            <a:pPr algn="ctr"/>
            <a:r>
              <a:rPr lang="el-GR" sz="2800" b="1" dirty="0">
                <a:latin typeface="Times New Roman" panose="02020603050405020304" pitchFamily="18" charset="0"/>
                <a:cs typeface="Times New Roman" panose="02020603050405020304" pitchFamily="18" charset="0"/>
              </a:rPr>
              <a:t>21. Πόσο δίκαιη θεωρείτε ότι είναι η απόφαση της Κυβέρνησης να ενισχύσει με μη επιστρεπτέα επιχορήγηση 3000€ τις επιχειρήσεις λιανικού και 1000€ αντίστοιχα για κάθε εργαζόμενο των παραπάνω επιχειρήσεων, σε περιοχές που την περίοδο των Εορτών δεν λειτούργησαν ούτε με την μέθοδο του </a:t>
            </a:r>
            <a:r>
              <a:rPr lang="el-GR" sz="2800" b="1" dirty="0" err="1">
                <a:latin typeface="Times New Roman" panose="02020603050405020304" pitchFamily="18" charset="0"/>
                <a:cs typeface="Times New Roman" panose="02020603050405020304" pitchFamily="18" charset="0"/>
              </a:rPr>
              <a:t>click</a:t>
            </a:r>
            <a:r>
              <a:rPr lang="el-GR" sz="2800" b="1" dirty="0">
                <a:latin typeface="Times New Roman" panose="02020603050405020304" pitchFamily="18" charset="0"/>
                <a:cs typeface="Times New Roman" panose="02020603050405020304" pitchFamily="18" charset="0"/>
              </a:rPr>
              <a:t> </a:t>
            </a:r>
            <a:r>
              <a:rPr lang="el-GR" sz="2800" b="1" dirty="0" err="1">
                <a:latin typeface="Times New Roman" panose="02020603050405020304" pitchFamily="18" charset="0"/>
                <a:cs typeface="Times New Roman" panose="02020603050405020304" pitchFamily="18" charset="0"/>
              </a:rPr>
              <a:t>away</a:t>
            </a:r>
            <a:r>
              <a:rPr lang="el-GR" sz="2800" b="1" dirty="0">
                <a:latin typeface="Times New Roman" panose="02020603050405020304" pitchFamily="18" charset="0"/>
                <a:cs typeface="Times New Roman" panose="02020603050405020304" pitchFamily="18" charset="0"/>
              </a:rPr>
              <a:t> λόγω αυξημένων κρουσμάτων όπως είναι π.χ. η Δυτική Αττική, Ελευσίνα κ.α., εξαιρώντας την Π.Ε. Ξάνθης;</a:t>
            </a:r>
          </a:p>
        </p:txBody>
      </p:sp>
      <p:pic>
        <p:nvPicPr>
          <p:cNvPr id="22530" name="Picture 2" descr="Γράφημα απάντησης φορμών. Τίτλος ερωτήματος: 21. Πόσο δίκαιη θεωρείτε ότι είναι η απόφαση της Κυβέρνησης να ενισχύσει με μη επιστρεπτέα επιχορήγηση 3000€ τις επιχειρήσεις λιανικού και 1000€ αντίστοιχα για κάθε εργαζόμενο των παραπάνω επιχειρήσεων, σε περιοχές που την περίοδο των Εορτών δεν λειτούργησαν ούτε με την μέθοδο του click away λόγω αυξημένων κρουσμάτων όπως είναι π.χ. η Δυτική Αττική, Ελευσίνα κ.α., εξαιρώντας την Π.Ε. Ξάνθης;. Αριθμός απαντήσεων: 105 απαντήσεις.">
            <a:extLst>
              <a:ext uri="{FF2B5EF4-FFF2-40B4-BE49-F238E27FC236}">
                <a16:creationId xmlns:a16="http://schemas.microsoft.com/office/drawing/2014/main" xmlns="" id="{9CE6B1E0-19D7-486E-A59E-4110CC8F55F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4626" t="32730" r="14673" b="5912"/>
          <a:stretch/>
        </p:blipFill>
        <p:spPr bwMode="auto">
          <a:xfrm>
            <a:off x="1103174" y="2768416"/>
            <a:ext cx="9985652" cy="3930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453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60A0AF2-A2FD-4DD0-BDC4-BB12AC8C7CE0}"/>
              </a:ext>
            </a:extLst>
          </p:cNvPr>
          <p:cNvSpPr>
            <a:spLocks noGrp="1"/>
          </p:cNvSpPr>
          <p:nvPr>
            <p:ph type="title"/>
          </p:nvPr>
        </p:nvSpPr>
        <p:spPr>
          <a:xfrm>
            <a:off x="622852" y="365125"/>
            <a:ext cx="10986052" cy="1325563"/>
          </a:xfrm>
        </p:spPr>
        <p:txBody>
          <a:bodyPr>
            <a:noAutofit/>
          </a:bodyPr>
          <a:lstStyle/>
          <a:p>
            <a:pPr algn="ctr"/>
            <a:r>
              <a:rPr lang="el-GR" sz="3200" b="1">
                <a:latin typeface="Times New Roman" panose="02020603050405020304" pitchFamily="18" charset="0"/>
                <a:cs typeface="Times New Roman" panose="02020603050405020304" pitchFamily="18" charset="0"/>
              </a:rPr>
              <a:t>1. Έχετε υποστεί οικονομική ζημιά στην επιχείρηση σας στο διάστημα από την εμφάνιση της πανδημίας μέχρι σήμερα;</a:t>
            </a:r>
            <a:endParaRPr lang="el-GR" sz="3200" b="1" dirty="0">
              <a:latin typeface="Times New Roman" panose="02020603050405020304" pitchFamily="18" charset="0"/>
              <a:cs typeface="Times New Roman" panose="02020603050405020304" pitchFamily="18" charset="0"/>
            </a:endParaRPr>
          </a:p>
        </p:txBody>
      </p:sp>
      <p:pic>
        <p:nvPicPr>
          <p:cNvPr id="1026" name="Picture 2" descr="Γράφημα απάντησης φορμών. Τίτλος ερωτήματος: 1. Έχετε υποστεί οικονομική ζημιά στην επιχείρησή σας στο διάστημα από την εμφάνιση της πανδημίας μέχρι σήμερα;. Αριθμός απαντήσεων: 105 απαντήσεις.">
            <a:extLst>
              <a:ext uri="{FF2B5EF4-FFF2-40B4-BE49-F238E27FC236}">
                <a16:creationId xmlns:a16="http://schemas.microsoft.com/office/drawing/2014/main" xmlns="" id="{8658EF43-5B26-48A0-A64C-3E5CA47DD37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6265"/>
          <a:stretch/>
        </p:blipFill>
        <p:spPr bwMode="auto">
          <a:xfrm>
            <a:off x="50813" y="2067339"/>
            <a:ext cx="12090373" cy="4043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42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451B520-EAB7-42F3-934C-5E8FAC110594}"/>
              </a:ext>
            </a:extLst>
          </p:cNvPr>
          <p:cNvSpPr>
            <a:spLocks noGrp="1"/>
          </p:cNvSpPr>
          <p:nvPr>
            <p:ph type="title"/>
          </p:nvPr>
        </p:nvSpPr>
        <p:spPr>
          <a:xfrm>
            <a:off x="609599" y="251792"/>
            <a:ext cx="11145079" cy="1736034"/>
          </a:xfrm>
        </p:spPr>
        <p:txBody>
          <a:bodyPr>
            <a:noAutofit/>
          </a:bodyPr>
          <a:lstStyle/>
          <a:p>
            <a:pPr algn="ctr"/>
            <a:r>
              <a:rPr lang="el-GR" sz="2400" b="1" dirty="0">
                <a:latin typeface="Times New Roman" panose="02020603050405020304" pitchFamily="18" charset="0"/>
                <a:cs typeface="Times New Roman" panose="02020603050405020304" pitchFamily="18" charset="0"/>
              </a:rPr>
              <a:t>2. Η Π.Ε. Ξάνθης από την αρχή της πανδημίας και για μεγάλο χρονικό διάστημα κατέγραφε υψηλό αριθμό κρουσμάτων και ανήκε στις περιοχές υψηλού κινδύνου. Πόσο πιστεύετε ότι τα «σκληρά» και μεγάλης διάρκειας </a:t>
            </a:r>
            <a:r>
              <a:rPr lang="el-GR" sz="2400" b="1" dirty="0" err="1">
                <a:latin typeface="Times New Roman" panose="02020603050405020304" pitchFamily="18" charset="0"/>
                <a:cs typeface="Times New Roman" panose="02020603050405020304" pitchFamily="18" charset="0"/>
              </a:rPr>
              <a:t>lockdown</a:t>
            </a:r>
            <a:r>
              <a:rPr lang="el-GR" sz="2400" b="1" dirty="0">
                <a:latin typeface="Times New Roman" panose="02020603050405020304" pitchFamily="18" charset="0"/>
                <a:cs typeface="Times New Roman" panose="02020603050405020304" pitchFamily="18" charset="0"/>
              </a:rPr>
              <a:t> επηρέασαν τις καταναλωτικές συνήθειες των κατοίκων της περιοχής και επιβάρυναν την ζημιά που έχετε υποστεί;</a:t>
            </a:r>
          </a:p>
        </p:txBody>
      </p:sp>
      <p:pic>
        <p:nvPicPr>
          <p:cNvPr id="2050" name="Picture 2" descr="Γράφημα απάντησης φορμών. Τίτλος ερωτήματος: 2. Η Π.Ε. Ξάνθης από την αρχή της πανδημίας και για μεγάλο χρονικό διάστημα κατέγραφε υψηλό αριθμό κρουσμάτων και ανήκε στις περιοχές υψηλού κινδύνου. Πόσο πιστεύετε ότι τα «σκληρά» και μεγάλης διάρκειας lockdown επηρέασαν τις καταναλωτικές συνήθειες των κατοίκων της περιοχής και επιβάρυναν την ζημιά που έχετε υποστεί;. Αριθμός απαντήσεων: 105 απαντήσεις.">
            <a:extLst>
              <a:ext uri="{FF2B5EF4-FFF2-40B4-BE49-F238E27FC236}">
                <a16:creationId xmlns:a16="http://schemas.microsoft.com/office/drawing/2014/main" xmlns="" id="{20A18CDA-6BF0-4FD8-9DEF-5797D7FB72C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194" t="25887" r="13806"/>
          <a:stretch/>
        </p:blipFill>
        <p:spPr bwMode="auto">
          <a:xfrm>
            <a:off x="1241946" y="2135746"/>
            <a:ext cx="9430603" cy="4270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308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26D8034-9F37-4C9A-A7F7-2EE83BDD10A8}"/>
              </a:ext>
            </a:extLst>
          </p:cNvPr>
          <p:cNvSpPr>
            <a:spLocks noGrp="1"/>
          </p:cNvSpPr>
          <p:nvPr>
            <p:ph type="title"/>
          </p:nvPr>
        </p:nvSpPr>
        <p:spPr>
          <a:xfrm>
            <a:off x="689113" y="365125"/>
            <a:ext cx="10840277" cy="1460500"/>
          </a:xfrm>
        </p:spPr>
        <p:txBody>
          <a:bodyPr>
            <a:noAutofit/>
          </a:bodyPr>
          <a:lstStyle/>
          <a:p>
            <a:pPr algn="ctr"/>
            <a:r>
              <a:rPr lang="el-GR" sz="3200" b="1" dirty="0">
                <a:latin typeface="Times New Roman" panose="02020603050405020304" pitchFamily="18" charset="0"/>
                <a:cs typeface="Times New Roman" panose="02020603050405020304" pitchFamily="18" charset="0"/>
              </a:rPr>
              <a:t>3. Πόσο θεωρείτε ότι σας βοήθησαν τα μέτρα στήριξης επιχειρήσεων και εργαζομένων από την αρχή της πανδημίας μέχρι και τα πρόσφατα, λόγω του </a:t>
            </a:r>
            <a:r>
              <a:rPr lang="el-GR" sz="3200" b="1" dirty="0" err="1">
                <a:latin typeface="Times New Roman" panose="02020603050405020304" pitchFamily="18" charset="0"/>
                <a:cs typeface="Times New Roman" panose="02020603050405020304" pitchFamily="18" charset="0"/>
              </a:rPr>
              <a:t>lockdown</a:t>
            </a:r>
            <a:r>
              <a:rPr lang="el-GR" sz="3200" b="1" dirty="0">
                <a:latin typeface="Times New Roman" panose="02020603050405020304" pitchFamily="18" charset="0"/>
                <a:cs typeface="Times New Roman" panose="02020603050405020304" pitchFamily="18" charset="0"/>
              </a:rPr>
              <a:t>;</a:t>
            </a:r>
          </a:p>
        </p:txBody>
      </p:sp>
      <p:pic>
        <p:nvPicPr>
          <p:cNvPr id="3074" name="Picture 2" descr="Γράφημα απάντησης φορμών. Τίτλος ερωτήματος: 3. Πόσο θεωρείτε ότι σας βοήθησαν τα μέτρα στήριξης επιχειρήσεων και εργαζομένων από την αρχή της πανδημίας μέχρι και τα πρόσφατα, λόγω του lockdown;. Αριθμός απαντήσεων: 105 απαντήσεις.">
            <a:extLst>
              <a:ext uri="{FF2B5EF4-FFF2-40B4-BE49-F238E27FC236}">
                <a16:creationId xmlns:a16="http://schemas.microsoft.com/office/drawing/2014/main" xmlns="" id="{52A5CAFA-6456-4831-8058-AF85E452A23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6419"/>
          <a:stretch/>
        </p:blipFill>
        <p:spPr bwMode="auto">
          <a:xfrm>
            <a:off x="213815" y="2360052"/>
            <a:ext cx="11764370" cy="3926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738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85D93F4-8B56-4288-9CF2-2D7CFCDE9D4C}"/>
              </a:ext>
            </a:extLst>
          </p:cNvPr>
          <p:cNvSpPr>
            <a:spLocks noGrp="1"/>
          </p:cNvSpPr>
          <p:nvPr>
            <p:ph type="title"/>
          </p:nvPr>
        </p:nvSpPr>
        <p:spPr/>
        <p:txBody>
          <a:bodyPr>
            <a:normAutofit/>
          </a:bodyPr>
          <a:lstStyle/>
          <a:p>
            <a:pPr algn="ctr"/>
            <a:r>
              <a:rPr lang="el-GR" sz="3200" b="1" dirty="0">
                <a:latin typeface="Times New Roman" panose="02020603050405020304" pitchFamily="18" charset="0"/>
                <a:cs typeface="Times New Roman" panose="02020603050405020304" pitchFamily="18" charset="0"/>
              </a:rPr>
              <a:t>4. Ποια εργαλεία έχετε αξιοποιήσει κατά τη διάρκεια </a:t>
            </a:r>
            <a:br>
              <a:rPr lang="el-GR" sz="3200" b="1" dirty="0">
                <a:latin typeface="Times New Roman" panose="02020603050405020304" pitchFamily="18" charset="0"/>
                <a:cs typeface="Times New Roman" panose="02020603050405020304" pitchFamily="18" charset="0"/>
              </a:rPr>
            </a:br>
            <a:r>
              <a:rPr lang="el-GR" sz="3200" b="1" dirty="0">
                <a:latin typeface="Times New Roman" panose="02020603050405020304" pitchFamily="18" charset="0"/>
                <a:cs typeface="Times New Roman" panose="02020603050405020304" pitchFamily="18" charset="0"/>
              </a:rPr>
              <a:t>της πανδημίας;</a:t>
            </a:r>
          </a:p>
        </p:txBody>
      </p:sp>
      <p:pic>
        <p:nvPicPr>
          <p:cNvPr id="4098" name="Picture 2" descr="Γράφημα απάντησης φορμών. Τίτλος ερωτήματος: 4. Ποια εργαλεία έχετε αξιοποιήσει κατά τη διάρκεια της πανδημίας;. Αριθμός απαντήσεων: 105 απαντήσεις.">
            <a:extLst>
              <a:ext uri="{FF2B5EF4-FFF2-40B4-BE49-F238E27FC236}">
                <a16:creationId xmlns:a16="http://schemas.microsoft.com/office/drawing/2014/main" xmlns="" id="{4BF75D6E-2D39-459A-BB40-184524F59EC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0146"/>
          <a:stretch/>
        </p:blipFill>
        <p:spPr bwMode="auto">
          <a:xfrm>
            <a:off x="0" y="1937982"/>
            <a:ext cx="12192000" cy="4238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227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F394317-3CDF-4EC7-875B-6D5D214CC47C}"/>
              </a:ext>
            </a:extLst>
          </p:cNvPr>
          <p:cNvSpPr>
            <a:spLocks noGrp="1"/>
          </p:cNvSpPr>
          <p:nvPr>
            <p:ph type="title"/>
          </p:nvPr>
        </p:nvSpPr>
        <p:spPr/>
        <p:txBody>
          <a:bodyPr>
            <a:normAutofit/>
          </a:bodyPr>
          <a:lstStyle/>
          <a:p>
            <a:pPr algn="ctr"/>
            <a:r>
              <a:rPr lang="el-GR" sz="3200" b="1" dirty="0">
                <a:latin typeface="Times New Roman" panose="02020603050405020304" pitchFamily="18" charset="0"/>
                <a:cs typeface="Times New Roman" panose="02020603050405020304" pitchFamily="18" charset="0"/>
              </a:rPr>
              <a:t>5. Χρησιμοποιήσατε το εργαλείο της επιστρεπτέας προκαταβολής;</a:t>
            </a:r>
          </a:p>
        </p:txBody>
      </p:sp>
      <p:pic>
        <p:nvPicPr>
          <p:cNvPr id="5122" name="Picture 2" descr="Γράφημα απάντησης φορμών. Τίτλος ερωτήματος: 5. Χρησιμοποιήσατε το εργαλείο της επιστρεπτέας προκαταβολής;. Αριθμός απαντήσεων: 105 απαντήσεις.">
            <a:extLst>
              <a:ext uri="{FF2B5EF4-FFF2-40B4-BE49-F238E27FC236}">
                <a16:creationId xmlns:a16="http://schemas.microsoft.com/office/drawing/2014/main" xmlns="" id="{8C5EDF48-C2CD-4FC0-9BD1-248E54D88E0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0773"/>
          <a:stretch/>
        </p:blipFill>
        <p:spPr bwMode="auto">
          <a:xfrm>
            <a:off x="1" y="2033515"/>
            <a:ext cx="12192000" cy="4088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250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FCBF984-EDEC-4972-9982-DAA42583226E}"/>
              </a:ext>
            </a:extLst>
          </p:cNvPr>
          <p:cNvSpPr>
            <a:spLocks noGrp="1"/>
          </p:cNvSpPr>
          <p:nvPr>
            <p:ph type="title"/>
          </p:nvPr>
        </p:nvSpPr>
        <p:spPr>
          <a:xfrm>
            <a:off x="649357" y="365125"/>
            <a:ext cx="10986051" cy="1325563"/>
          </a:xfrm>
        </p:spPr>
        <p:txBody>
          <a:bodyPr>
            <a:noAutofit/>
          </a:bodyPr>
          <a:lstStyle/>
          <a:p>
            <a:pPr algn="ctr"/>
            <a:r>
              <a:rPr lang="el-GR" sz="3200" b="1" dirty="0">
                <a:latin typeface="Times New Roman" panose="02020603050405020304" pitchFamily="18" charset="0"/>
                <a:cs typeface="Times New Roman" panose="02020603050405020304" pitchFamily="18" charset="0"/>
              </a:rPr>
              <a:t>6. Το ποσό της επιστρεπτέας προκαταβολής που λάβατε ήταν επαρκές για να καλύψει τις ανάγκες σας;</a:t>
            </a:r>
          </a:p>
        </p:txBody>
      </p:sp>
      <p:pic>
        <p:nvPicPr>
          <p:cNvPr id="6146" name="Picture 2" descr="Γράφημα απάντησης φορμών. Τίτλος ερωτήματος: 6. Το ποσό της επιστρεπτέας προκαταβολής που λάβατε ήταν επαρκές για να καλύψει τις ανάγκες σας;. Αριθμός απαντήσεων: 105 απαντήσεις.">
            <a:extLst>
              <a:ext uri="{FF2B5EF4-FFF2-40B4-BE49-F238E27FC236}">
                <a16:creationId xmlns:a16="http://schemas.microsoft.com/office/drawing/2014/main" xmlns="" id="{A7EA7931-6F1C-4BC8-B2A9-13F054FA4FC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6419"/>
          <a:stretch/>
        </p:blipFill>
        <p:spPr bwMode="auto">
          <a:xfrm>
            <a:off x="0" y="2129052"/>
            <a:ext cx="12129396" cy="4088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273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99A0B12-BB92-4112-AA75-FD7A90E0F7E7}"/>
              </a:ext>
            </a:extLst>
          </p:cNvPr>
          <p:cNvSpPr>
            <a:spLocks noGrp="1"/>
          </p:cNvSpPr>
          <p:nvPr>
            <p:ph type="title"/>
          </p:nvPr>
        </p:nvSpPr>
        <p:spPr>
          <a:xfrm>
            <a:off x="702365" y="198783"/>
            <a:ext cx="10827026" cy="1491905"/>
          </a:xfrm>
        </p:spPr>
        <p:txBody>
          <a:bodyPr>
            <a:noAutofit/>
          </a:bodyPr>
          <a:lstStyle/>
          <a:p>
            <a:pPr algn="ctr"/>
            <a:r>
              <a:rPr lang="el-GR" sz="3200" b="1" dirty="0">
                <a:latin typeface="Times New Roman" panose="02020603050405020304" pitchFamily="18" charset="0"/>
                <a:cs typeface="Times New Roman" panose="02020603050405020304" pitchFamily="18" charset="0"/>
              </a:rPr>
              <a:t>7. Θεωρείτε ότι τα μέτρα στήριξης των επιχειρήσεων είναι επαρκή για τις μικρές επιχειρήσεις και τους αυτοαπασχολούμενους;</a:t>
            </a:r>
          </a:p>
        </p:txBody>
      </p:sp>
      <p:pic>
        <p:nvPicPr>
          <p:cNvPr id="7170" name="Picture 2" descr="Γράφημα απάντησης φορμών. Τίτλος ερωτήματος: 7. Θεωρείτε ότι τα μέτρα στήριξης των επιχειρήσεων είναι επαρκή για τις μικρές επιχειρήσεις και τους αυτοαπασχολούμενους;. Αριθμός απαντήσεων: 105 απαντήσεις.">
            <a:extLst>
              <a:ext uri="{FF2B5EF4-FFF2-40B4-BE49-F238E27FC236}">
                <a16:creationId xmlns:a16="http://schemas.microsoft.com/office/drawing/2014/main" xmlns="" id="{49073459-5312-414A-A333-A054A7777C1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254" t="25792" r="6610"/>
          <a:stretch/>
        </p:blipFill>
        <p:spPr bwMode="auto">
          <a:xfrm>
            <a:off x="162546" y="2217835"/>
            <a:ext cx="12029454" cy="4441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33623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TotalTime>
  <Words>457</Words>
  <Application>Microsoft Office PowerPoint</Application>
  <PresentationFormat>Ευρεία οθόνη</PresentationFormat>
  <Paragraphs>28</Paragraphs>
  <Slides>23</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23</vt:i4>
      </vt:variant>
    </vt:vector>
  </HeadingPairs>
  <TitlesOfParts>
    <vt:vector size="28" baseType="lpstr">
      <vt:lpstr>Arial</vt:lpstr>
      <vt:lpstr>Calibri</vt:lpstr>
      <vt:lpstr>Calibri Light</vt:lpstr>
      <vt:lpstr>Times New Roman</vt:lpstr>
      <vt:lpstr>Θέμα του Office</vt:lpstr>
      <vt:lpstr>ΕΡΕΥΝΑ ΓΙΑ ΤΗΝ ΑΠΟΤΥΠΩΣΗ ΤΩΝ ΣΥΝΕΠΕΙΩΝ ΤΗΣ ΝΟΣΟΥ COVID-19 ΣΤΙΣ ΕΠΙΧΕΙΡΗΣΕΙΣ ΤΗΣ Π.Ε. ΞΑΝΘΗΣ</vt:lpstr>
      <vt:lpstr>Ταυτότητα Έρευνας</vt:lpstr>
      <vt:lpstr>1. Έχετε υποστεί οικονομική ζημιά στην επιχείρηση σας στο διάστημα από την εμφάνιση της πανδημίας μέχρι σήμερα;</vt:lpstr>
      <vt:lpstr>2. Η Π.Ε. Ξάνθης από την αρχή της πανδημίας και για μεγάλο χρονικό διάστημα κατέγραφε υψηλό αριθμό κρουσμάτων και ανήκε στις περιοχές υψηλού κινδύνου. Πόσο πιστεύετε ότι τα «σκληρά» και μεγάλης διάρκειας lockdown επηρέασαν τις καταναλωτικές συνήθειες των κατοίκων της περιοχής και επιβάρυναν την ζημιά που έχετε υποστεί;</vt:lpstr>
      <vt:lpstr>3. Πόσο θεωρείτε ότι σας βοήθησαν τα μέτρα στήριξης επιχειρήσεων και εργαζομένων από την αρχή της πανδημίας μέχρι και τα πρόσφατα, λόγω του lockdown;</vt:lpstr>
      <vt:lpstr>4. Ποια εργαλεία έχετε αξιοποιήσει κατά τη διάρκεια  της πανδημίας;</vt:lpstr>
      <vt:lpstr>5. Χρησιμοποιήσατε το εργαλείο της επιστρεπτέας προκαταβολής;</vt:lpstr>
      <vt:lpstr>6. Το ποσό της επιστρεπτέας προκαταβολής που λάβατε ήταν επαρκές για να καλύψει τις ανάγκες σας;</vt:lpstr>
      <vt:lpstr>7. Θεωρείτε ότι τα μέτρα στήριξης των επιχειρήσεων είναι επαρκή για τις μικρές επιχειρήσεις και τους αυτοαπασχολούμενους;</vt:lpstr>
      <vt:lpstr>8. Σε ποιο κλάδο της οικονομίας ανήκετε;</vt:lpstr>
      <vt:lpstr>9. Θεωρείτε ότι τα μέτρα στήριξης των επιχειρήσεων του κλάδου σας ήταν/είναι επαρκή;</vt:lpstr>
      <vt:lpstr>10. Πόσο αισιόδοξος/η είστε για την πορεία της Ελληνικής Οικονομίας;</vt:lpstr>
      <vt:lpstr>11. Πόσο αισιόδοξος/η είστε για την πορεία της δικής σας επιχείρησης;</vt:lpstr>
      <vt:lpstr>12. Πόσο πιστεύετε ότι θα κρατήσει η οικονομική κρίση λόγω κορωνοϊού;</vt:lpstr>
      <vt:lpstr>13. Πόσο πιθανό θεωρείτε να αναγκασθείτε να κλείσετε την επιχείρησή σας;</vt:lpstr>
      <vt:lpstr>14. Έχετε ανοικτό στεγαστικό ή επιχειρηματικό δάνειο που δεν ικανοποιείτε;</vt:lpstr>
      <vt:lpstr>15. Έχετε ανοικτές σημαντικές οφειλές σε Εφορία, Τράπεζες, ΕΦΚΑ και αλλού που δεν μπορείτε να ικανοποιήσετε;</vt:lpstr>
      <vt:lpstr>16. Θεωρείτε ότι θα ανταποκριθείτε στις σωρευμένες οφειλές (π.χ. ασφαλιστικά ταμεία, τράπεζες, φορολογικές οφειλές, λειτουργικές δαπάνες) με το πέρας της πανδημικής κρίσης;</vt:lpstr>
      <vt:lpstr>17. Συμφωνείτε με την πρόταση διαγραφής τουλάχιστον μέρους των υποχρεώσεων σας προς την εφορία και τα ασφαλιστικά ταμεία;</vt:lpstr>
      <vt:lpstr>18. Συμφωνείτε με την πρόταση για μείωση των ασφαλιστικών εισφορών κατά 50% και για όσο θα διαρκέσει η κρίση;</vt:lpstr>
      <vt:lpstr>19. Θεωρείτε ότι θα αναγκαστείτε να προβείτε σε απολύσεις το επόμενο διάστημα;</vt:lpstr>
      <vt:lpstr>20. Πιστεύετε ότι οι Τράπεζες βοηθούν ικανοποιητικά με δάνεια για κεφάλαια κίνησης με λιγότερη γραφειοκρατία και πιο συμφέροντες όρους;</vt:lpstr>
      <vt:lpstr>21. Πόσο δίκαιη θεωρείτε ότι είναι η απόφαση της Κυβέρνησης να ενισχύσει με μη επιστρεπτέα επιχορήγηση 3000€ τις επιχειρήσεις λιανικού και 1000€ αντίστοιχα για κάθε εργαζόμενο των παραπάνω επιχειρήσεων, σε περιοχές που την περίοδο των Εορτών δεν λειτούργησαν ούτε με την μέθοδο του click away λόγω αυξημένων κρουσμάτων όπως είναι π.χ. η Δυτική Αττική, Ελευσίνα κ.α., εξαιρώντας την Π.Ε. Ξάνθης;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ΕΡΕΥΝΑ ΓΙΑ ΤΗΝ ΑΠΟΤΥΠΩΣΗ ΤΩΝ ΣΥΝΕΠΕΙΩΝ ΤΗΣ ΝΟΣΟΥ COVID-19 ΣΤΙΣ ΕΠΙΧΕΙΡΗΣΕΙΣ ΤΗΣ Π.Ε. ΞΑΝΘΗΣ</dc:title>
  <dc:creator>Σοφία Τσελεπίδου</dc:creator>
  <cp:lastModifiedBy>Sofia</cp:lastModifiedBy>
  <cp:revision>16</cp:revision>
  <dcterms:created xsi:type="dcterms:W3CDTF">2021-03-29T08:17:30Z</dcterms:created>
  <dcterms:modified xsi:type="dcterms:W3CDTF">2021-03-31T11:50:20Z</dcterms:modified>
</cp:coreProperties>
</file>