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9"/>
  </p:handoutMasterIdLst>
  <p:sldIdLst>
    <p:sldId id="256" r:id="rId2"/>
    <p:sldId id="293" r:id="rId3"/>
    <p:sldId id="264" r:id="rId4"/>
    <p:sldId id="284" r:id="rId5"/>
    <p:sldId id="280" r:id="rId6"/>
    <p:sldId id="265" r:id="rId7"/>
    <p:sldId id="268" r:id="rId8"/>
    <p:sldId id="266" r:id="rId9"/>
    <p:sldId id="267" r:id="rId10"/>
    <p:sldId id="281" r:id="rId11"/>
    <p:sldId id="257" r:id="rId12"/>
    <p:sldId id="258" r:id="rId13"/>
    <p:sldId id="259" r:id="rId14"/>
    <p:sldId id="260" r:id="rId15"/>
    <p:sldId id="261" r:id="rId16"/>
    <p:sldId id="263" r:id="rId17"/>
    <p:sldId id="275" r:id="rId18"/>
    <p:sldId id="289" r:id="rId19"/>
    <p:sldId id="282" r:id="rId20"/>
    <p:sldId id="287" r:id="rId21"/>
    <p:sldId id="291" r:id="rId22"/>
    <p:sldId id="283" r:id="rId23"/>
    <p:sldId id="286" r:id="rId24"/>
    <p:sldId id="288" r:id="rId25"/>
    <p:sldId id="276" r:id="rId26"/>
    <p:sldId id="278" r:id="rId27"/>
    <p:sldId id="273" r:id="rId28"/>
    <p:sldId id="274" r:id="rId29"/>
    <p:sldId id="269" r:id="rId30"/>
    <p:sldId id="271" r:id="rId31"/>
    <p:sldId id="270" r:id="rId32"/>
    <p:sldId id="272" r:id="rId33"/>
    <p:sldId id="279" r:id="rId34"/>
    <p:sldId id="285" r:id="rId35"/>
    <p:sldId id="277" r:id="rId36"/>
    <p:sldId id="292" r:id="rId37"/>
    <p:sldId id="290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58DA9-8CC4-4243-ABA6-37C88D265BC1}" type="datetimeFigureOut">
              <a:rPr lang="el-GR" smtClean="0"/>
              <a:pPr/>
              <a:t>20/12/2017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4D7E-A7EC-4E1E-A01C-F0312BA083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85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Γενικό Νοσοκομείο Ξάνθης</a:t>
            </a:r>
            <a:br>
              <a:rPr lang="el-GR" dirty="0"/>
            </a:br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Δημόσια Λογοδοσία</a:t>
            </a:r>
            <a:br>
              <a:rPr lang="el-GR" dirty="0"/>
            </a:br>
            <a:r>
              <a:rPr lang="el-GR" sz="2700" dirty="0"/>
              <a:t>Τετάρτη 20 Δεκεμβρίου 2017</a:t>
            </a:r>
            <a:br>
              <a:rPr lang="el-GR" sz="2700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Αχιλλέας </a:t>
            </a:r>
            <a:r>
              <a:rPr lang="el-GR" dirty="0" err="1"/>
              <a:t>Γερόπουλος</a:t>
            </a:r>
            <a:endParaRPr lang="el-GR" dirty="0"/>
          </a:p>
          <a:p>
            <a:r>
              <a:rPr lang="el-GR" dirty="0"/>
              <a:t>Διοικητής Νοσοκομείου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2017 - νέες δομές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22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Ν.4368/2016 </a:t>
            </a:r>
          </a:p>
          <a:p>
            <a:pPr lvl="0"/>
            <a:r>
              <a:rPr lang="el-GR" dirty="0"/>
              <a:t>Συνεργασία με τα τμήματα του Γ.Ν. Ξάνθης</a:t>
            </a:r>
          </a:p>
          <a:p>
            <a:pPr lvl="0"/>
            <a:r>
              <a:rPr lang="el-GR" dirty="0"/>
              <a:t>Σωστή πληροφόρηση του κοινού για </a:t>
            </a:r>
            <a:r>
              <a:rPr lang="el-GR" dirty="0" err="1"/>
              <a:t>ενδονοσοκομειακές</a:t>
            </a:r>
            <a:r>
              <a:rPr lang="el-GR" dirty="0"/>
              <a:t> διαδικασίες</a:t>
            </a:r>
          </a:p>
          <a:p>
            <a:pPr lvl="0"/>
            <a:r>
              <a:rPr lang="el-GR" dirty="0"/>
              <a:t>Καταγραφή και διεκπεραίωση παραπόνων και καταγγελιών</a:t>
            </a:r>
          </a:p>
          <a:p>
            <a:pPr lvl="0"/>
            <a:r>
              <a:rPr lang="el-GR" dirty="0"/>
              <a:t>Βελτίωση των παρεχόμενων υπηρεσιών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Γραφείο Προστασίας </a:t>
            </a:r>
            <a:r>
              <a:rPr lang="el-GR" sz="3600" dirty="0" err="1"/>
              <a:t>Δικαιωμά</a:t>
            </a:r>
            <a:r>
              <a:rPr lang="el-GR" sz="3600" dirty="0"/>
              <a:t>-των Ληπτών Υπηρεσιών Υγείας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Επιστημονικά θέματα Νοσηλευτικής Υπηρεσίας</a:t>
            </a:r>
          </a:p>
          <a:p>
            <a:r>
              <a:rPr lang="el-GR" dirty="0"/>
              <a:t>Ειδική επιτροπή κατηγοριοποίησης με κλήρωση από τη Νοσηλευτική Υπηρεσία με αρμοδιότητες: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/>
              <a:t>Κατηγοριοποίηση τμημάτων βάση της βαρύτητας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/>
              <a:t>Υπεύθυνη για τις μετακινήσεις (</a:t>
            </a:r>
            <a:r>
              <a:rPr lang="en-US" dirty="0"/>
              <a:t>rotation)</a:t>
            </a:r>
            <a:endParaRPr lang="el-GR" dirty="0"/>
          </a:p>
          <a:p>
            <a:pPr lvl="1"/>
            <a:r>
              <a:rPr lang="el-GR" dirty="0"/>
              <a:t>Νοσηλευτικού προσωπικού</a:t>
            </a:r>
          </a:p>
          <a:p>
            <a:pPr lvl="1"/>
            <a:r>
              <a:rPr lang="el-GR" dirty="0"/>
              <a:t>Προϊσταμένων</a:t>
            </a:r>
          </a:p>
          <a:p>
            <a:pPr marL="109728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Νοσηλευτική Επιτροπή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Ενίσχυση του εθελοντισμού</a:t>
            </a:r>
          </a:p>
          <a:p>
            <a:r>
              <a:rPr lang="el-GR" dirty="0"/>
              <a:t>Ενημερωτικά μαθήματα σε σχολεία και οργανισμούς</a:t>
            </a:r>
          </a:p>
          <a:p>
            <a:r>
              <a:rPr lang="el-GR" dirty="0"/>
              <a:t>Εφαρμογή δεοντολογίας στις καλύψεις μονάδων αίματος</a:t>
            </a:r>
          </a:p>
          <a:p>
            <a:r>
              <a:rPr lang="el-GR" dirty="0"/>
              <a:t>Αύξηση αριθμού αιμοληψιών για ασθενείς που πρόκειται να χειρουργηθούν </a:t>
            </a:r>
          </a:p>
          <a:p>
            <a:r>
              <a:rPr lang="el-GR" dirty="0"/>
              <a:t>Αύξηση αιμοληψιών Νοσοκομείου με αιμοληψίες σε όλο το Νομό</a:t>
            </a:r>
          </a:p>
          <a:p>
            <a:r>
              <a:rPr lang="el-GR" dirty="0"/>
              <a:t>Νέα πανελλαδικά δεδομένα διαχείρισης μονάδων αίματος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Επιτροπή μεταγγίσεων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Πρωτοποριακή εφαρμογή λίστας χειρουργείου</a:t>
            </a:r>
          </a:p>
          <a:p>
            <a:r>
              <a:rPr lang="el-GR" dirty="0"/>
              <a:t>Σύνδεση λίστας χειρουργείου με τα εξωτερικά ιατρεία και τα ηλεκτρονικά ραντεβού</a:t>
            </a:r>
          </a:p>
          <a:p>
            <a:r>
              <a:rPr lang="el-GR" dirty="0"/>
              <a:t>Ανάδειξη μετρήσιμων αποτελεσμάτων</a:t>
            </a:r>
          </a:p>
          <a:p>
            <a:r>
              <a:rPr lang="el-GR" dirty="0"/>
              <a:t>Ανάδειξη του προβλήματος της έλλειψης γιατρών ειδικά αναισθησιολόγων για το Γ. Ν. Ξάνθης</a:t>
            </a:r>
          </a:p>
          <a:p>
            <a:r>
              <a:rPr lang="el-GR" dirty="0"/>
              <a:t>Έλεγχος εφαρμογής της λίστας χειρουργείου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Λίστα χειρουργείου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Ορθολογική χρήση και διαχείριση των απαραίτητων φαρμακευτικών σκευασμάτων</a:t>
            </a:r>
          </a:p>
          <a:p>
            <a:endParaRPr lang="el-GR" dirty="0"/>
          </a:p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συνεδρίαση της </a:t>
            </a:r>
            <a:r>
              <a:rPr lang="el-GR"/>
              <a:t>επιτροπής 10/2017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Επιτροπή Φαρμάκων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Λίστα διακομιδών </a:t>
            </a:r>
            <a:r>
              <a:rPr lang="el-GR" dirty="0" err="1"/>
              <a:t>διασωληνομένων</a:t>
            </a:r>
            <a:r>
              <a:rPr lang="el-GR" dirty="0"/>
              <a:t> ασθενών</a:t>
            </a:r>
          </a:p>
          <a:p>
            <a:r>
              <a:rPr lang="el-GR" dirty="0"/>
              <a:t>Πρόσληψη επικουρικού Γαστρεντερολόγου</a:t>
            </a:r>
          </a:p>
          <a:p>
            <a:endParaRPr lang="el-GR" dirty="0"/>
          </a:p>
          <a:p>
            <a:r>
              <a:rPr lang="el-GR" dirty="0"/>
              <a:t>Ασκήσεις</a:t>
            </a:r>
          </a:p>
          <a:p>
            <a:pPr lvl="1"/>
            <a:r>
              <a:rPr lang="el-GR" dirty="0" err="1"/>
              <a:t>Σώστρατος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Περσέας</a:t>
            </a:r>
          </a:p>
          <a:p>
            <a:r>
              <a:rPr lang="el-GR" dirty="0"/>
              <a:t>Ανακατασκευή πισίνας ΑΜΕΑ ΚΕΦΙΑΠ με συνεργείο του Δ’ Σώματος Στρατού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Επιπλέον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Νέος οργανισμός Νοσοκομείου</a:t>
            </a:r>
          </a:p>
          <a:p>
            <a:pPr lvl="1"/>
            <a:r>
              <a:rPr lang="el-GR" dirty="0"/>
              <a:t>Αύξηση αριθμού κλινών (260 από 240)</a:t>
            </a:r>
          </a:p>
          <a:p>
            <a:pPr lvl="1"/>
            <a:r>
              <a:rPr lang="el-GR" dirty="0"/>
              <a:t>Νέες ιατρικές ειδικότητες</a:t>
            </a:r>
          </a:p>
          <a:p>
            <a:pPr lvl="1"/>
            <a:r>
              <a:rPr lang="el-GR" dirty="0"/>
              <a:t>Νέα τμήματα και κλινικές</a:t>
            </a:r>
            <a:endParaRPr lang="en-US" dirty="0"/>
          </a:p>
          <a:p>
            <a:pPr lvl="2"/>
            <a:r>
              <a:rPr lang="el-GR" dirty="0"/>
              <a:t>Τμήμα Προμηθειών</a:t>
            </a:r>
          </a:p>
          <a:p>
            <a:pPr lvl="1"/>
            <a:r>
              <a:rPr lang="el-GR" dirty="0"/>
              <a:t>Επιπλέον Ιατρικό, Νοσηλευτικό και Διοικητικό προσωπικό</a:t>
            </a:r>
          </a:p>
          <a:p>
            <a:pPr lvl="1"/>
            <a:r>
              <a:rPr lang="el-GR" dirty="0"/>
              <a:t>Ανεξάρτητα ΤΕΠ</a:t>
            </a:r>
          </a:p>
          <a:p>
            <a:pPr lvl="1"/>
            <a:r>
              <a:rPr lang="el-GR" dirty="0"/>
              <a:t>Κατ’ οίκον νοσηλεία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Πεπραγμένα</a:t>
            </a:r>
          </a:p>
        </p:txBody>
      </p:sp>
    </p:spTree>
    <p:extLst>
      <p:ext uri="{BB962C8B-B14F-4D97-AF65-F5344CB8AC3E}">
        <p14:creationId xmlns:p14="http://schemas.microsoft.com/office/powerpoint/2010/main" val="3573820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Καθαριότητα (ασφαλιστικά μέτρα)</a:t>
            </a:r>
          </a:p>
          <a:p>
            <a:r>
              <a:rPr lang="el-GR" dirty="0"/>
              <a:t>Σίτιση (προκήρυξη ατομικών συμβάσεων)</a:t>
            </a:r>
          </a:p>
          <a:p>
            <a:r>
              <a:rPr lang="el-GR" dirty="0"/>
              <a:t>Φύλαξη (νέες ατομικές συμβάσεις)</a:t>
            </a:r>
          </a:p>
          <a:p>
            <a:r>
              <a:rPr lang="el-GR" dirty="0"/>
              <a:t>Αύξηση ποσού εφημεριών επιστημονικού προσωπικού (ψυχολόγοι)</a:t>
            </a:r>
          </a:p>
          <a:p>
            <a:r>
              <a:rPr lang="el-GR" dirty="0"/>
              <a:t>Εφημερίες γενικών ιατρών από τα Κ.Υ. του Νομού Ξάνθης στα Τ.Ε.Π. </a:t>
            </a:r>
          </a:p>
          <a:p>
            <a:r>
              <a:rPr lang="el-GR" dirty="0"/>
              <a:t>Έκπτωση ΔΕΗ 15% (εμπρόθεσμη εξόφληση)</a:t>
            </a:r>
          </a:p>
          <a:p>
            <a:r>
              <a:rPr lang="el-GR" dirty="0"/>
              <a:t>Δωρεά ενός τρακτέρ από τη </a:t>
            </a:r>
            <a:r>
              <a:rPr lang="en-US" dirty="0"/>
              <a:t>Eurobank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Πεπραγμένα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56114"/>
              </p:ext>
            </p:extLst>
          </p:nvPr>
        </p:nvGraphicFramePr>
        <p:xfrm>
          <a:off x="323524" y="1484785"/>
          <a:ext cx="8424939" cy="4320478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63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7/2016 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31/12/2016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31/12/2017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2018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1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Ληξιπρόθεσμες οφειλές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(+90 ημερών)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4.290.839,22 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251.350,04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13.007,42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3200" b="1" baseline="30000" dirty="0">
                          <a:solidFill>
                            <a:srgbClr val="FF0000"/>
                          </a:solidFill>
                          <a:effectLst/>
                        </a:rPr>
                        <a:t>0,00 </a:t>
                      </a:r>
                      <a:endParaRPr lang="el-GR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Οφειλές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1.978.041,87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950.000,00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Ταμειακά διαθέσιμα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5.142.404,27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 7.100.000,00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Προϋπολογισμός πλην φαρμάκου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6.628.949,65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6.461.000,00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6.404.591,00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57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Προϋπολογισμός φαρμάκου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2.026.012,80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2.250.000,00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1.570.000,00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(αρχικός)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aseline="30000" dirty="0">
                          <a:effectLst/>
                        </a:rPr>
                        <a:t>Συνολικός προϋπολογισμός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8.654.962,45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8.711.000,00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7.974.591,00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ΕΣΠΑ 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>
                          <a:effectLst/>
                        </a:rPr>
                        <a:t> </a:t>
                      </a:r>
                      <a:endParaRPr lang="el-G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>
                          <a:effectLst/>
                        </a:rPr>
                        <a:t> </a:t>
                      </a:r>
                      <a:endParaRPr lang="el-G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2.181.000,00 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2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aseline="30000" dirty="0">
                          <a:effectLst/>
                        </a:rPr>
                        <a:t>Προτεινόμενα έργα ΕΣΠΑ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2000" b="1" baseline="30000" dirty="0">
                          <a:effectLst/>
                        </a:rPr>
                        <a:t>4.000.000,00 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Οικονομικά</a:t>
            </a:r>
          </a:p>
        </p:txBody>
      </p:sp>
    </p:spTree>
    <p:extLst>
      <p:ext uri="{BB962C8B-B14F-4D97-AF65-F5344CB8AC3E}">
        <p14:creationId xmlns:p14="http://schemas.microsoft.com/office/powerpoint/2010/main" val="242747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9E44D11-7D22-4F3D-BEC5-16816B044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Πρόεδρος </a:t>
            </a:r>
            <a:r>
              <a:rPr lang="el-GR" dirty="0" err="1"/>
              <a:t>Γερόπουλος</a:t>
            </a:r>
            <a:r>
              <a:rPr lang="el-GR" dirty="0"/>
              <a:t> Αχιλλέας  - Βιολόγος</a:t>
            </a:r>
          </a:p>
          <a:p>
            <a:r>
              <a:rPr lang="el-GR" dirty="0"/>
              <a:t>Αντιπρόεδρος </a:t>
            </a:r>
            <a:r>
              <a:rPr lang="el-GR" dirty="0" err="1"/>
              <a:t>Μουμίνογλου</a:t>
            </a:r>
            <a:r>
              <a:rPr lang="el-GR" dirty="0"/>
              <a:t> </a:t>
            </a:r>
            <a:r>
              <a:rPr lang="el-GR" dirty="0" err="1"/>
              <a:t>Μπιρόλ</a:t>
            </a:r>
            <a:r>
              <a:rPr lang="el-GR" dirty="0"/>
              <a:t> - Οικονομολόγος</a:t>
            </a:r>
          </a:p>
          <a:p>
            <a:r>
              <a:rPr lang="el-GR" dirty="0"/>
              <a:t>Μέλος Αγοραστού Βασιλική – Οικονομολόγος - Εκπαιδευτικός</a:t>
            </a:r>
          </a:p>
          <a:p>
            <a:r>
              <a:rPr lang="el-GR" dirty="0"/>
              <a:t>Εκπρόσωπος εργαζομένων </a:t>
            </a:r>
            <a:r>
              <a:rPr lang="el-GR" dirty="0" err="1"/>
              <a:t>Μητράκου</a:t>
            </a:r>
            <a:r>
              <a:rPr lang="el-GR" dirty="0"/>
              <a:t> Παρασκευή – Διευθύντρια Νοσηλευτικής Υπηρεσίας</a:t>
            </a:r>
          </a:p>
          <a:p>
            <a:r>
              <a:rPr lang="el-GR" dirty="0"/>
              <a:t>Εκπρόσωπος Ιατρών Χατζηδημητρίου Χρήστος – Διευθυντής Μονάδας Τεχνητού Νεφρού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5E43915-DD40-40B8-8F13-1181998D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Σύνθεση Διοικητικού Συμβουλίου</a:t>
            </a:r>
          </a:p>
        </p:txBody>
      </p:sp>
    </p:spTree>
    <p:extLst>
      <p:ext uri="{BB962C8B-B14F-4D97-AF65-F5344CB8AC3E}">
        <p14:creationId xmlns:p14="http://schemas.microsoft.com/office/powerpoint/2010/main" val="163580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Έπαινοι</a:t>
            </a:r>
          </a:p>
          <a:p>
            <a:pPr lvl="1"/>
            <a:r>
              <a:rPr lang="el-GR" dirty="0"/>
              <a:t>ΔΕΗ</a:t>
            </a:r>
          </a:p>
          <a:p>
            <a:pPr lvl="1"/>
            <a:r>
              <a:rPr lang="el-GR" dirty="0"/>
              <a:t>4</a:t>
            </a:r>
            <a:r>
              <a:rPr lang="el-GR" baseline="30000" dirty="0"/>
              <a:t>η</a:t>
            </a:r>
            <a:r>
              <a:rPr lang="el-GR" dirty="0"/>
              <a:t> Υγειονομική Περιφέρεια</a:t>
            </a:r>
            <a:endParaRPr lang="en-US" dirty="0"/>
          </a:p>
          <a:p>
            <a:pPr lvl="1"/>
            <a:r>
              <a:rPr lang="el-GR" dirty="0"/>
              <a:t>Ερυθρός Σταυρός</a:t>
            </a:r>
          </a:p>
          <a:p>
            <a:pPr lvl="1"/>
            <a:endParaRPr lang="el-GR" dirty="0"/>
          </a:p>
          <a:p>
            <a:r>
              <a:rPr lang="el-GR" dirty="0"/>
              <a:t>Λευκές εκθέσεις</a:t>
            </a:r>
          </a:p>
          <a:p>
            <a:pPr lvl="1"/>
            <a:r>
              <a:rPr lang="el-GR" dirty="0"/>
              <a:t>Εσωτερικοί ελεγκτές</a:t>
            </a:r>
          </a:p>
          <a:p>
            <a:pPr lvl="1"/>
            <a:r>
              <a:rPr lang="el-GR" dirty="0"/>
              <a:t>Ορκωτοί λογιστές</a:t>
            </a:r>
            <a:endParaRPr lang="en-US" dirty="0"/>
          </a:p>
          <a:p>
            <a:endParaRPr lang="en-US" dirty="0"/>
          </a:p>
          <a:p>
            <a:r>
              <a:rPr lang="el-GR" dirty="0"/>
              <a:t>Άριστη συνεργασία με 4</a:t>
            </a:r>
            <a:r>
              <a:rPr lang="el-GR" baseline="30000" dirty="0"/>
              <a:t>η</a:t>
            </a:r>
            <a:r>
              <a:rPr lang="el-GR" dirty="0"/>
              <a:t> ΥΠΕ</a:t>
            </a:r>
          </a:p>
          <a:p>
            <a:endParaRPr lang="el-GR" dirty="0"/>
          </a:p>
          <a:p>
            <a:r>
              <a:rPr lang="el-GR" dirty="0"/>
              <a:t>Άριστη συνεργασία μεταξύ Ιατρικής – Νοσηλευτικής και Διοικητικής Υπηρεσίας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Διακρίσεις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Σωματείο εργαζομένων Γ.Ν. Ξάνθης</a:t>
            </a:r>
          </a:p>
          <a:p>
            <a:r>
              <a:rPr lang="el-GR" dirty="0"/>
              <a:t>ΠΑΣΥΝΟ</a:t>
            </a:r>
          </a:p>
          <a:p>
            <a:r>
              <a:rPr lang="el-GR" dirty="0"/>
              <a:t>Ιατρικός σύλλογος Ξάνθης</a:t>
            </a:r>
          </a:p>
          <a:p>
            <a:r>
              <a:rPr lang="el-GR" dirty="0"/>
              <a:t>Οδοντιατρικός σύλλογος Ξάνθης</a:t>
            </a:r>
          </a:p>
          <a:p>
            <a:r>
              <a:rPr lang="el-GR" dirty="0"/>
              <a:t>Σύλλογος ΑΜΕΑ Ξάνθης</a:t>
            </a:r>
          </a:p>
          <a:p>
            <a:r>
              <a:rPr lang="el-GR" dirty="0"/>
              <a:t>Παράρτημα ατόμων με αναπηρία Ξάνθης πρώην Ψυχολογικό κέντρο </a:t>
            </a:r>
          </a:p>
          <a:p>
            <a:r>
              <a:rPr lang="el-GR" dirty="0"/>
              <a:t>Κέντρα Υγείας Νομού Ξάνθης</a:t>
            </a:r>
          </a:p>
          <a:p>
            <a:r>
              <a:rPr lang="el-GR" dirty="0"/>
              <a:t>Ερυθρός Σταυρός</a:t>
            </a:r>
          </a:p>
          <a:p>
            <a:r>
              <a:rPr lang="el-GR" dirty="0"/>
              <a:t>ΕΚΑΒ</a:t>
            </a:r>
          </a:p>
          <a:p>
            <a:r>
              <a:rPr lang="el-GR" dirty="0"/>
              <a:t>Αστυνομία</a:t>
            </a:r>
          </a:p>
          <a:p>
            <a:r>
              <a:rPr lang="el-GR" dirty="0"/>
              <a:t>Ιερά Μητρόπολη Ξάνθης και </a:t>
            </a:r>
            <a:r>
              <a:rPr lang="el-GR" dirty="0" err="1"/>
              <a:t>Περιθεωρίου</a:t>
            </a:r>
            <a:endParaRPr lang="el-GR" dirty="0"/>
          </a:p>
          <a:p>
            <a:r>
              <a:rPr lang="el-GR" dirty="0"/>
              <a:t>Δήμος Ξάνθης</a:t>
            </a:r>
          </a:p>
          <a:p>
            <a:r>
              <a:rPr lang="el-GR" dirty="0"/>
              <a:t>Περιφερειακή ενότητα Ξάνθης</a:t>
            </a:r>
          </a:p>
          <a:p>
            <a:r>
              <a:rPr lang="el-GR" dirty="0"/>
              <a:t>Πυροσβεστική υπηρεσία</a:t>
            </a:r>
          </a:p>
          <a:p>
            <a:r>
              <a:rPr lang="el-GR" dirty="0"/>
              <a:t>Σύλλογος αιμοδοτών «Η Αγάπη»</a:t>
            </a:r>
          </a:p>
          <a:p>
            <a:r>
              <a:rPr lang="el-GR" dirty="0"/>
              <a:t>Λοιποί φορείς - Σύλλογοι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Συνεργασίες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495882"/>
              </p:ext>
            </p:extLst>
          </p:nvPr>
        </p:nvGraphicFramePr>
        <p:xfrm>
          <a:off x="323528" y="1988840"/>
          <a:ext cx="3456384" cy="187642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10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ΔΙΟΡΙΣΜΟΙ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ΚΑΤΗΓΟΡΙΑ ΚΛΑΔΟΣ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1ΕΓ/2016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ΔΕ ΔΙΟΙΚΗΤΙΚΩΝ ΓΡΑΜΜΑΤΕΩΝ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4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ΠΕ ΔΙΟΚΗΤΙΚΟΥ ΟΙΚΟΝΟΜΙΚΟΥ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l-GR" sz="1800" b="1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ΣΥΝΟΛΟ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l-GR" sz="2400" b="1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71985"/>
                  </a:ext>
                </a:extLst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– Προσλήψεις</a:t>
            </a: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33408"/>
              </p:ext>
            </p:extLst>
          </p:nvPr>
        </p:nvGraphicFramePr>
        <p:xfrm>
          <a:off x="4353004" y="1286718"/>
          <a:ext cx="4457700" cy="388429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46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ΠΡΟΣΩΠΙΚΟ ΟΑΕΔ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/>
                        <a:t>ΚΑΤΗΓΟΡΙΑ-ΚΛΑΔΟΣ</a:t>
                      </a:r>
                      <a:endParaRPr lang="el-G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/>
                        <a:t>ΑΡΙΘΜΟΣ ΥΠΗΡΕΤΟΥΝΤΩΝ</a:t>
                      </a:r>
                      <a:endParaRPr lang="el-G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ΠΕ ΔΙΟΙΚΗΤΙΚΩΝ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ΝΟΣΗΛΕΥΤΩΝ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ΜΑΙΩΝ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ΡΑΔΙΟΛΟΓΙΑΣ-ΑΚΤΙΝΟΛΟΓΙΑΣ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ΙΑΤΡΙΚΩΝ ΕΡΓΑΣΤΗΡΙΩΝ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ΝΟΣΗΛΕΥΤΩΝ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ΒΟΗΘΩΝ ΙΑΤΡΙΚΩΝ-ΒΙΟΛΟΓΙΚΩΝ ΕΡΣΤΗΡΙΩΝ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ΥΕ ΤΡΑΥΜΑΤΙΟΦΟΡΕΩΝ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</a:rPr>
                        <a:t>ΣΥΝΟΛΟ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320"/>
              </p:ext>
            </p:extLst>
          </p:nvPr>
        </p:nvGraphicFramePr>
        <p:xfrm>
          <a:off x="2627784" y="5445224"/>
          <a:ext cx="4680520" cy="100393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06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ΕΠΙΚΟΥΡΙΚΟ ΛΟΙΠΟ ΠΡΟΣΩΠΙΚΟ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ΚΑΤΗΓΟΡΙΑ-ΚΛΑΔΟΣ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ΥΠΗΡΕΤΟΥΝΤΕΣ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ΥΕ ΒΟΗΘΗΤΙΚΟΥ ΥΓΕΙΟΝΟΜΙΚΟΥ ΠΡΟΣΩΠΙΚΟΥ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62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765879"/>
              </p:ext>
            </p:extLst>
          </p:nvPr>
        </p:nvGraphicFramePr>
        <p:xfrm>
          <a:off x="5364088" y="1818226"/>
          <a:ext cx="3600400" cy="392239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ΕΠΙΚΟΥΡΙΚΟ ΙΑΤΡΙΚΟ ΠΡΟΣΩΠΙΚΟ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ΥΠΗΡΕΤΟΥΝΤΕΣ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ΑΚΤΙΝΟΔΙΑΓΝΩΣΤΙΚΗΣ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ΑΝΑΙΣΘΗΣΙΟΛΟΓΙΑΣ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ΓΑΣΤΡΕΝΤΕΡΟΛΟΓΙΑΣ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ΚΑΡΔΙΟΛΟΓΙΑΣ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Μ/Γ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ΝΕΥΡΟΛΟΓΙΑΣ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ΝΕΦΡΟΛΟΓΙΑΣ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ΟΡΘΟΠΕΔΙΚΗΣ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ΟΥΡΟΛΟΓΙΑΣ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ΟΦΘΑΛΜΟΛΟΓΙΑΣ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ΠΑΘΟΛΟΓΙΑΣ (ΜΕΘ)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ΠΑΙΔΙΑΤΡΙΚΗΣ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</a:rPr>
                        <a:t>ΣΥΝΟΛΟ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l-GR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2017 - Προσλήψεις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58365"/>
              </p:ext>
            </p:extLst>
          </p:nvPr>
        </p:nvGraphicFramePr>
        <p:xfrm>
          <a:off x="426902" y="1321137"/>
          <a:ext cx="4793170" cy="552617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73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ΔΙΟΡΙΣΜΟΙ ΙΑΤΡΙΚΟΥ ΠΡΟΣΩΠΙΚΟΥ 2016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ΕΠΙΜΕΛΗΤΗ Β΄ΧΕΙΡΟΥΡΓΙΚΗΣ (ΜΕΘ)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Β΄ΧΕΙΡΟΥΡΓΙΚΗΣ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Β΄ΝΕΦΡΟΛΟΓΙΑΣ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</a:rPr>
                        <a:t>ΣΥΝΟΛΟ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l-GR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664">
                <a:tc gridSpan="2">
                  <a:txBody>
                    <a:bodyPr/>
                    <a:lstStyle/>
                    <a:p>
                      <a:pPr algn="l" fontAlgn="b"/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664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l-GR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ΔΙΟΡΙΣΜΟΙ ΙΑΤΡΙΚΟΥ ΠΡΟΣΩΠΙΚΟΥ 2017</a:t>
                      </a:r>
                    </a:p>
                  </a:txBody>
                  <a:tcPr marL="8983" marR="8983" marT="8983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ΕΠΙΜΕΛΗΤΗ Β΄ΠΑΘΟΛΟΓΙΑΣ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Β΄ΠΝΕΥΜΟΝΟΛΟΓΙΑΣ -ΦΥΜΑΤΙΟΛΟΓΙΑΣ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Β΄ΨΥΧΙΑΤΡΙΚΗΣ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Β΄ΠΑΙΔΙΑΤΡΙΚΗΣ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Β΄ΟΔΟΝΤΙΑΤΡΙΚΗΣ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Β΄ΑΝΑΙΣΘΗΣΙΟΛΟΓΙΑΣ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Β΄ΚΑΡΔΙΟΛΟΓΙΑΣ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ΕΠΙΜΕΛΗΤΗ Β΄ΙΑΤΡΙΚΗΣ ΒΙΟΠΑΘΟΛΟΓΙΑΣ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/>
                        <a:t>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</a:rPr>
                        <a:t>ΣΥΝΟΛΟ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l-GR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664">
                <a:tc>
                  <a:txBody>
                    <a:bodyPr/>
                    <a:lstStyle/>
                    <a:p>
                      <a:pPr algn="l" fontAlgn="b"/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ΣΕ ΑΝΑΜΟΝΗ 1 ΚΑΡΔΙΟΛΟΓΟΣ, 1 ΠΑΙΔΙΑΤΡΟΣ, 1 ΠΑΘΟΛΟΓΟΣ, 1 ΨΥΧΙΑΤΡΟΣ, 1 ΜΕΘ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3" marR="8983" marT="8983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936622"/>
              </p:ext>
            </p:extLst>
          </p:nvPr>
        </p:nvGraphicFramePr>
        <p:xfrm>
          <a:off x="539552" y="1340768"/>
          <a:ext cx="4608512" cy="34594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2655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ΠΛΗΡΟΤΗΤΕΣ (ΕΝΔΕΙΚΤΙΚΑ)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2016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2017 *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u="none" strike="noStrike" dirty="0">
                          <a:effectLst/>
                        </a:rPr>
                        <a:t>ΠΑΘΟΛΟΓΙΚΟΣ ΤΟΜΕΑΣ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71,65%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70,90%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ΠΑΘΟΛΟΓΙΚΗ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101,71%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100,52%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ΚΑΡΔΙΟΛΟΓΙΚΗ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44,00%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40,61%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u="none" strike="noStrike" dirty="0">
                          <a:effectLst/>
                        </a:rPr>
                        <a:t>ΧΕΙΡΟΥΡΓΙΚΟΣ ΤΟΜΕΑΣ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55,14%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52,78%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ΧΕΙΡΟΥΡΓΙΚΗ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66,20%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64,25%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ΟΡΘΟΠΕΔΙΚΗ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52,04%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47,48%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u="none" strike="noStrike" dirty="0">
                          <a:effectLst/>
                        </a:rPr>
                        <a:t>ΝΟΣΗΛΕΥΘΕΝΤΕΣ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19.310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19.892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Στατιστικά λειτουργίας 2017</a:t>
            </a: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93674"/>
              </p:ext>
            </p:extLst>
          </p:nvPr>
        </p:nvGraphicFramePr>
        <p:xfrm>
          <a:off x="5477458" y="3459128"/>
          <a:ext cx="3096344" cy="134112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1000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ΕΞΕΤΑΣΘΕΝΤΕΣ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2016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2017 *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 dirty="0">
                          <a:effectLst/>
                        </a:rPr>
                        <a:t>ΤΕΙ</a:t>
                      </a:r>
                      <a:endParaRPr lang="el-GR" sz="16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58.498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59.637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>
                          <a:effectLst/>
                        </a:rPr>
                        <a:t>ΤΕΠ</a:t>
                      </a:r>
                      <a:endParaRPr lang="el-GR" sz="16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75.964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74.212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2491"/>
              </p:ext>
            </p:extLst>
          </p:nvPr>
        </p:nvGraphicFramePr>
        <p:xfrm>
          <a:off x="5292080" y="1340768"/>
          <a:ext cx="3467100" cy="161544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ΧΕΙΡΟΥΡΓΕΙΑ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2016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2017 *</a:t>
                      </a:r>
                      <a:endParaRPr lang="el-GR" sz="1600" b="1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u="none" strike="noStrike" dirty="0">
                          <a:effectLst/>
                        </a:rPr>
                        <a:t>ΣΥΝΟΛΟ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5.733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5.938</a:t>
                      </a:r>
                      <a:endParaRPr lang="el-GR" sz="1600" b="1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ΜΑΙΕΥΤΙΚΑ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1.467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1.507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ΓΕΝΙΚΑ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>
                          <a:effectLst/>
                        </a:rPr>
                        <a:t>4.266</a:t>
                      </a:r>
                      <a:endParaRPr lang="el-GR" sz="1400" b="0" i="0" u="none" strike="noStrike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u="none" strike="noStrike" dirty="0">
                          <a:effectLst/>
                        </a:rPr>
                        <a:t>4.431</a:t>
                      </a:r>
                      <a:endParaRPr lang="el-GR" sz="14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96805"/>
              </p:ext>
            </p:extLst>
          </p:nvPr>
        </p:nvGraphicFramePr>
        <p:xfrm>
          <a:off x="2167136" y="5733256"/>
          <a:ext cx="2332856" cy="259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3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>
                          <a:effectLst/>
                        </a:rPr>
                        <a:t>* 2017 (αναγωγή</a:t>
                      </a:r>
                      <a:r>
                        <a:rPr lang="el-GR" sz="1100" u="none" strike="noStrike" baseline="0" dirty="0">
                          <a:effectLst/>
                        </a:rPr>
                        <a:t> στο 12-μηνο</a:t>
                      </a:r>
                      <a:r>
                        <a:rPr lang="el-GR" sz="1100" u="none" strike="noStrike" dirty="0">
                          <a:effectLst/>
                        </a:rPr>
                        <a:t>)</a:t>
                      </a:r>
                      <a:endParaRPr lang="el-GR" sz="1100" b="0" i="0" u="none" strike="noStrike" dirty="0">
                        <a:effectLst/>
                        <a:latin typeface="Arial Narrow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5292080" y="5085184"/>
          <a:ext cx="3528392" cy="148336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222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sz="1600" b="1" dirty="0"/>
                        <a:t>ΔΙΑΚΟΜΙΔΕΣ </a:t>
                      </a:r>
                      <a:r>
                        <a:rPr lang="el-GR" sz="1600" b="1" baseline="0" dirty="0"/>
                        <a:t>2017 (11-μηνο)</a:t>
                      </a:r>
                      <a:endParaRPr lang="el-G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ΠΑΘΟΛΟΓΙΚΗ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ΧΕΙΡΟΥΡΓΙΚΗ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ΚΑΡΔΙΟΛΟΓΙΚΗ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Ηλεκτρονικά παραπεμπτικά από ΤΕΠ</a:t>
            </a:r>
          </a:p>
          <a:p>
            <a:r>
              <a:rPr lang="el-GR" dirty="0"/>
              <a:t>Ηλεκτρονικές παραγγελίες εξετάσεων στα εργαστήρια από κλινικές</a:t>
            </a:r>
          </a:p>
          <a:p>
            <a:r>
              <a:rPr lang="el-GR" dirty="0"/>
              <a:t>ΚΑΠΝΙΣΜΑ στο εσωτερικό του Νοσοκομείου και στον περιβάλλοντα χώρο</a:t>
            </a:r>
          </a:p>
          <a:p>
            <a:r>
              <a:rPr lang="el-GR" dirty="0"/>
              <a:t>Αδέσποτα σκυλιά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</a:t>
            </a:r>
          </a:p>
        </p:txBody>
      </p:sp>
    </p:spTree>
    <p:extLst>
      <p:ext uri="{BB962C8B-B14F-4D97-AF65-F5344CB8AC3E}">
        <p14:creationId xmlns:p14="http://schemas.microsoft.com/office/powerpoint/2010/main" val="3542946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Στόχοι 2018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9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Νευρολογική κλινική</a:t>
            </a:r>
          </a:p>
          <a:p>
            <a:r>
              <a:rPr lang="el-GR" dirty="0"/>
              <a:t>Ψυχιατρική κλινική</a:t>
            </a:r>
          </a:p>
          <a:p>
            <a:r>
              <a:rPr lang="el-GR" dirty="0"/>
              <a:t>Νεφρολογική κλινική</a:t>
            </a:r>
          </a:p>
          <a:p>
            <a:r>
              <a:rPr lang="el-GR" dirty="0"/>
              <a:t>Στεφανιαία μονάδα</a:t>
            </a:r>
          </a:p>
          <a:p>
            <a:r>
              <a:rPr lang="el-GR" dirty="0"/>
              <a:t>Διαβητολογικό ιατρείο</a:t>
            </a:r>
          </a:p>
          <a:p>
            <a:r>
              <a:rPr lang="el-GR" dirty="0"/>
              <a:t>Ιατρείο διακοπής καπνίσματος</a:t>
            </a:r>
          </a:p>
          <a:p>
            <a:r>
              <a:rPr lang="el-GR" dirty="0"/>
              <a:t>Κέντρο αποκατάστασης</a:t>
            </a:r>
          </a:p>
          <a:p>
            <a:endParaRPr lang="el-GR" dirty="0"/>
          </a:p>
          <a:p>
            <a:r>
              <a:rPr lang="el-GR" dirty="0"/>
              <a:t>Τμήμα Ελέγχου Ποιότητας - Έρευνας και Συνεχιζόμενης Εκπαίδευσης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– Νέες δομές</a:t>
            </a:r>
          </a:p>
        </p:txBody>
      </p:sp>
    </p:spTree>
    <p:extLst>
      <p:ext uri="{BB962C8B-B14F-4D97-AF65-F5344CB8AC3E}">
        <p14:creationId xmlns:p14="http://schemas.microsoft.com/office/powerpoint/2010/main" val="1975657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6</a:t>
            </a:r>
            <a:r>
              <a:rPr lang="el-GR" baseline="30000" dirty="0"/>
              <a:t>η</a:t>
            </a:r>
            <a:r>
              <a:rPr lang="el-GR" dirty="0"/>
              <a:t> κλίνη στη ΜΕΘ</a:t>
            </a:r>
          </a:p>
          <a:p>
            <a:r>
              <a:rPr lang="el-GR" dirty="0"/>
              <a:t>Λήψη αιμοπεταλίων</a:t>
            </a:r>
          </a:p>
          <a:p>
            <a:r>
              <a:rPr lang="el-GR" dirty="0"/>
              <a:t>Απογευματινή λειτουργία αιμοδοσίας</a:t>
            </a:r>
          </a:p>
          <a:p>
            <a:r>
              <a:rPr lang="el-GR" dirty="0"/>
              <a:t>Ηλεκτρονικά παραπεμπτικά στα ΤΕΠ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Παρεμβάσεις</a:t>
            </a:r>
          </a:p>
        </p:txBody>
      </p:sp>
    </p:spTree>
    <p:extLst>
      <p:ext uri="{BB962C8B-B14F-4D97-AF65-F5344CB8AC3E}">
        <p14:creationId xmlns:p14="http://schemas.microsoft.com/office/powerpoint/2010/main" val="3382113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Αποκατάσταση ρυμοτομικού σχεδίου Νοσοκομείου</a:t>
            </a:r>
          </a:p>
          <a:p>
            <a:r>
              <a:rPr lang="el-GR" dirty="0"/>
              <a:t>Εργασίες ΤΕΠ, ΚΕΦΙΑΠ, ΚΨΥ</a:t>
            </a:r>
          </a:p>
          <a:p>
            <a:r>
              <a:rPr lang="el-GR" dirty="0"/>
              <a:t>Πυροσβεστικό δίκτυο</a:t>
            </a:r>
          </a:p>
          <a:p>
            <a:r>
              <a:rPr lang="el-GR" dirty="0"/>
              <a:t>Νέοι διαγωνισμοί για αναλυτές εργαστηρίων</a:t>
            </a:r>
          </a:p>
          <a:p>
            <a:r>
              <a:rPr lang="el-GR" dirty="0"/>
              <a:t>Κέντρο αποκατάστασης</a:t>
            </a:r>
          </a:p>
          <a:p>
            <a:r>
              <a:rPr lang="el-GR" dirty="0"/>
              <a:t>Απόσυρση παλαιών ασθενοφόρων και αυτοκινήτων</a:t>
            </a:r>
          </a:p>
          <a:p>
            <a:r>
              <a:rPr lang="el-GR" dirty="0"/>
              <a:t>Μελέτη προστασίας του Νοσοκομείου και του περιβάλλοντα χώρου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Υποδομές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/>
              <a:t>Ληξιπρόθεσμες οφειλές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/>
              <a:t>Προσλήψεις προσωπικού από παλιές προκηρύξεις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/>
              <a:t>Ενίσχυση του αισθήματος δικαίου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Πρώτοι στόχοι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Διαγωνισμοί για ΕΣΠΑ</a:t>
            </a:r>
          </a:p>
          <a:p>
            <a:r>
              <a:rPr lang="el-GR" dirty="0"/>
              <a:t>Νέα πρόταση ΕΣΠΑ 4,000,000€ για ενεργειακή αναβάθμιση </a:t>
            </a:r>
          </a:p>
          <a:p>
            <a:r>
              <a:rPr lang="el-GR" dirty="0"/>
              <a:t>Μαγνητικός Τομογράφος</a:t>
            </a:r>
          </a:p>
          <a:p>
            <a:r>
              <a:rPr lang="el-GR" dirty="0" err="1"/>
              <a:t>Προαναλυτικός</a:t>
            </a:r>
            <a:r>
              <a:rPr lang="el-GR" dirty="0"/>
              <a:t> έλεγχος στα εργαστήρια</a:t>
            </a:r>
          </a:p>
          <a:p>
            <a:r>
              <a:rPr lang="el-GR" dirty="0"/>
              <a:t>Νέοι διαγωνισμοί για αναλυτές</a:t>
            </a:r>
          </a:p>
          <a:p>
            <a:r>
              <a:rPr lang="en-US" dirty="0" err="1"/>
              <a:t>Pacs</a:t>
            </a:r>
            <a:endParaRPr lang="en-US" dirty="0"/>
          </a:p>
          <a:p>
            <a:r>
              <a:rPr lang="el-GR" dirty="0"/>
              <a:t>Ηλεκτρονική διακίνηση εγγράφων</a:t>
            </a:r>
          </a:p>
          <a:p>
            <a:r>
              <a:rPr lang="el-GR" dirty="0"/>
              <a:t>Μελέτη διαχείρισης αρχείου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Εξοπλισμός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 </a:t>
            </a:r>
            <a:r>
              <a:rPr lang="el-GR" dirty="0"/>
              <a:t>στα εργαστήρια</a:t>
            </a:r>
          </a:p>
          <a:p>
            <a:r>
              <a:rPr lang="el-GR" dirty="0"/>
              <a:t>Πλήρης ιατρικός φάκελος</a:t>
            </a:r>
          </a:p>
          <a:p>
            <a:r>
              <a:rPr lang="el-GR" dirty="0"/>
              <a:t>Εφαρμογή Ευρωπαϊκού κανονισμού προστασίας προσωπικών δεδομένων</a:t>
            </a:r>
          </a:p>
          <a:p>
            <a:r>
              <a:rPr lang="el-GR" dirty="0"/>
              <a:t>Ολοήμερη λειτουργία γραμματείας ΤΕΠ</a:t>
            </a:r>
          </a:p>
          <a:p>
            <a:r>
              <a:rPr lang="el-GR" dirty="0"/>
              <a:t>Μεταφορά όλων των ΤΕΙ στον ίδιο χώρο</a:t>
            </a:r>
          </a:p>
          <a:p>
            <a:r>
              <a:rPr lang="el-GR" dirty="0"/>
              <a:t>Συνεργασία με ΕΟΠΥΥ – ΥΠΕΔΙΦΚΑ – ΣΕΥΠ για </a:t>
            </a:r>
            <a:r>
              <a:rPr lang="el-GR" dirty="0" err="1"/>
              <a:t>παραβατικές</a:t>
            </a:r>
            <a:r>
              <a:rPr lang="el-GR" dirty="0"/>
              <a:t> συμπεριφορές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Οργάνωση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Μόνιμοι</a:t>
            </a:r>
          </a:p>
          <a:p>
            <a:pPr lvl="1"/>
            <a:r>
              <a:rPr lang="el-GR" dirty="0"/>
              <a:t>6 Ιατροί στα ΤΕΠ</a:t>
            </a:r>
          </a:p>
          <a:p>
            <a:pPr lvl="1"/>
            <a:r>
              <a:rPr lang="el-GR" dirty="0"/>
              <a:t>1 Αναισθησιολόγος</a:t>
            </a:r>
          </a:p>
          <a:p>
            <a:pPr lvl="1"/>
            <a:r>
              <a:rPr lang="el-GR" dirty="0"/>
              <a:t>1 Παθολόγος</a:t>
            </a:r>
          </a:p>
          <a:p>
            <a:pPr lvl="1"/>
            <a:r>
              <a:rPr lang="el-GR" dirty="0"/>
              <a:t>1 Καρδιολόγος</a:t>
            </a:r>
          </a:p>
          <a:p>
            <a:pPr lvl="1"/>
            <a:r>
              <a:rPr lang="el-GR" dirty="0"/>
              <a:t>1 Παιδίατρος</a:t>
            </a:r>
          </a:p>
          <a:p>
            <a:pPr lvl="1"/>
            <a:r>
              <a:rPr lang="el-GR" dirty="0"/>
              <a:t>1 Νευρολόγος</a:t>
            </a:r>
          </a:p>
          <a:p>
            <a:pPr lvl="1"/>
            <a:r>
              <a:rPr lang="el-GR" dirty="0"/>
              <a:t>1 Ψυχίατρος</a:t>
            </a:r>
          </a:p>
          <a:p>
            <a:pPr lvl="1"/>
            <a:r>
              <a:rPr lang="el-GR" dirty="0"/>
              <a:t>1 Φαρμακοποιός</a:t>
            </a:r>
          </a:p>
          <a:p>
            <a:pPr lvl="1"/>
            <a:r>
              <a:rPr lang="el-GR" dirty="0"/>
              <a:t>2 Υπαλλήλους πληροφορικής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Προσλήψεις</a:t>
            </a:r>
          </a:p>
        </p:txBody>
      </p:sp>
    </p:spTree>
    <p:extLst>
      <p:ext uri="{BB962C8B-B14F-4D97-AF65-F5344CB8AC3E}">
        <p14:creationId xmlns:p14="http://schemas.microsoft.com/office/powerpoint/2010/main" val="1765894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Επικουρικοί</a:t>
            </a:r>
          </a:p>
          <a:p>
            <a:pPr lvl="1"/>
            <a:r>
              <a:rPr lang="el-GR" dirty="0"/>
              <a:t>1 Αναισθησιολόγος</a:t>
            </a:r>
          </a:p>
          <a:p>
            <a:pPr lvl="1"/>
            <a:r>
              <a:rPr lang="el-GR" dirty="0"/>
              <a:t>1 Παθολόγος</a:t>
            </a:r>
          </a:p>
          <a:p>
            <a:pPr lvl="1"/>
            <a:r>
              <a:rPr lang="el-GR" dirty="0"/>
              <a:t>1 Οφθαλμίατρος</a:t>
            </a:r>
          </a:p>
          <a:p>
            <a:pPr lvl="1"/>
            <a:r>
              <a:rPr lang="el-GR" dirty="0"/>
              <a:t>1 Παιδίατρος</a:t>
            </a:r>
          </a:p>
          <a:p>
            <a:pPr lvl="1"/>
            <a:r>
              <a:rPr lang="el-GR" dirty="0"/>
              <a:t>1 Φαρμακοποιός</a:t>
            </a:r>
          </a:p>
          <a:p>
            <a:pPr lvl="1"/>
            <a:r>
              <a:rPr lang="el-GR" dirty="0"/>
              <a:t>1 Ορθοπεδικός</a:t>
            </a:r>
          </a:p>
          <a:p>
            <a:pPr lvl="1"/>
            <a:r>
              <a:rPr lang="el-GR" dirty="0"/>
              <a:t>2 Φυσικοθεραπευτές</a:t>
            </a:r>
          </a:p>
          <a:p>
            <a:pPr lvl="1"/>
            <a:r>
              <a:rPr lang="el-GR" dirty="0"/>
              <a:t>10 Νοσηλευτές</a:t>
            </a:r>
          </a:p>
          <a:p>
            <a:r>
              <a:rPr lang="el-GR" dirty="0"/>
              <a:t>Με απόδειξη παροχής υπηρεσιών (Ν. 4486)</a:t>
            </a:r>
          </a:p>
          <a:p>
            <a:r>
              <a:rPr lang="el-GR" dirty="0"/>
              <a:t>Επιπλέον προσωπικό στη φύλαξη</a:t>
            </a:r>
          </a:p>
          <a:p>
            <a:r>
              <a:rPr lang="el-GR" dirty="0"/>
              <a:t>Προσωπικό καθαριότητας εξωτερικών χώρων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Προσλήψεις</a:t>
            </a:r>
          </a:p>
        </p:txBody>
      </p:sp>
    </p:spTree>
    <p:extLst>
      <p:ext uri="{BB962C8B-B14F-4D97-AF65-F5344CB8AC3E}">
        <p14:creationId xmlns:p14="http://schemas.microsoft.com/office/powerpoint/2010/main" val="3999787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Προσλήψεις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58561"/>
              </p:ext>
            </p:extLst>
          </p:nvPr>
        </p:nvGraphicFramePr>
        <p:xfrm>
          <a:off x="1880890" y="1556792"/>
          <a:ext cx="5382220" cy="421957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51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/>
                        <a:t>ΑΝΑΜΟΝΗ ΔΙΟΡΙΣΜΩΝ 7Κ/2016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/>
                        <a:t>ΚΑΤΗΓΟΡΙΑ-ΚΛΑΔΟΣ</a:t>
                      </a:r>
                      <a:endParaRPr lang="el-G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/>
                        <a:t>ΑΡΙΘΜΟΣ ΘΕΣΕΩΝ</a:t>
                      </a:r>
                      <a:endParaRPr lang="el-G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ΤΕ ΝΟΣΗΛΕΥΤΙΚΗΣ(ΓΙΑ ΤΟΝ ΤΟΜΕΑ ΨΥΧΙΚΗΣ ΥΓΕΙΑΣ)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ΤΕ ΝΟΣΗΛΕΥΤΙΚΗΣ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ΡΑΔΙΟΛΟΓΙΑΣ- ΑΚΤΙΝΟΛΟΓΙΑΣ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ΤΕ ΙΑΤΡΙΚΩΝ ΕΡΓΑΣΤΗΡΙΩΝ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ΒΟΗΘΩΝ ΝΟΣΗΛΕΥΤΩΝ (ΓΙΑ ΤΟΝ ΤΟΜΕΑ Ψ. ΥΓΕΙΑΣ)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ΒΟΗΘΩΝ ΝΟΣΗΛΕΥΤΩΝ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ΒΟΗΘΩΝ ΙΑΤΡΙΚΩΝ ΚΑΙ ΒΙΟΛΟΓΙΚΩΝ ΕΡΓΑΣΤΗΡΙΩΝ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/>
                        <a:t>ΔΕ ΧΕΙΡΙΣΤΩΝ ΙΑΤΡΙΚΩΝ ΣΥΣΚΕΥΩΝ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/>
                        <a:t>ΥΕ ΒΟΗΘΗΤΙΚΟΥ ΥΓΕΙΟΝΟΜΙΚΟΥ ΠΡΟΣΩΠΙΚΟΥ 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u="none" strike="noStrike" dirty="0"/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u="none" strike="noStrike" dirty="0">
                          <a:solidFill>
                            <a:srgbClr val="FF0000"/>
                          </a:solidFill>
                        </a:rPr>
                        <a:t>ΣΥΝΟΛΟ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7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 Γ.Ν. Καβάλας και Γ.Ν. Δράμας </a:t>
            </a:r>
            <a:r>
              <a:rPr lang="el-GR" dirty="0" err="1"/>
              <a:t>Αιμοδυναμικό</a:t>
            </a:r>
            <a:r>
              <a:rPr lang="el-GR" dirty="0"/>
              <a:t> εργαστήριο</a:t>
            </a:r>
          </a:p>
          <a:p>
            <a:r>
              <a:rPr lang="el-GR" dirty="0"/>
              <a:t>Με Γ.Ν. Καβάλας συνεργασία πληροφοριακών συστημάτων</a:t>
            </a:r>
          </a:p>
          <a:p>
            <a:r>
              <a:rPr lang="el-GR" dirty="0"/>
              <a:t>Άσκηση </a:t>
            </a:r>
            <a:r>
              <a:rPr lang="el-GR" dirty="0" err="1"/>
              <a:t>κυβερνοασφάλειας</a:t>
            </a:r>
            <a:r>
              <a:rPr lang="el-GR" dirty="0"/>
              <a:t> με Νοσοκομεία της περιφέρειας</a:t>
            </a:r>
          </a:p>
          <a:p>
            <a:r>
              <a:rPr lang="el-GR" dirty="0"/>
              <a:t>Με ΕΚΑΒ</a:t>
            </a:r>
          </a:p>
          <a:p>
            <a:r>
              <a:rPr lang="el-GR" dirty="0"/>
              <a:t>Με ΕΚΕΠΥ</a:t>
            </a:r>
          </a:p>
          <a:p>
            <a:r>
              <a:rPr lang="el-GR" dirty="0"/>
              <a:t>Με Δ’ Σώμα Στρατού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2018 - Συνεργασίες</a:t>
            </a:r>
          </a:p>
        </p:txBody>
      </p:sp>
    </p:spTree>
    <p:extLst>
      <p:ext uri="{BB962C8B-B14F-4D97-AF65-F5344CB8AC3E}">
        <p14:creationId xmlns:p14="http://schemas.microsoft.com/office/powerpoint/2010/main" val="4219605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Εμπειρία και ο </a:t>
            </a:r>
            <a:r>
              <a:rPr lang="el-GR" dirty="0" err="1"/>
              <a:t>επαγγελματσμός</a:t>
            </a:r>
            <a:r>
              <a:rPr lang="el-GR" dirty="0"/>
              <a:t> του προσωπικού</a:t>
            </a:r>
          </a:p>
          <a:p>
            <a:r>
              <a:rPr lang="el-GR" dirty="0"/>
              <a:t>Διάθεση του προσωπικού για εργασία ακόμα και κάτω από αντίξοες συνθήκες </a:t>
            </a:r>
          </a:p>
          <a:p>
            <a:r>
              <a:rPr lang="el-GR" dirty="0"/>
              <a:t>Διάθεση για κοινωνική προσφορά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Δυνατά σημεία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Δημόσια Λογοδοσία</a:t>
            </a:r>
          </a:p>
        </p:txBody>
      </p:sp>
      <p:sp>
        <p:nvSpPr>
          <p:cNvPr id="2" name="1 - Θέση περιεχομένου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17 Ιανουαρίου 2018</a:t>
            </a:r>
          </a:p>
          <a:p>
            <a:r>
              <a:rPr lang="el-GR" dirty="0"/>
              <a:t>στο αμφιθέατρο του Νοσοκομείου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779912" y="1752601"/>
            <a:ext cx="4678288" cy="1829761"/>
          </a:xfrm>
        </p:spPr>
        <p:txBody>
          <a:bodyPr>
            <a:noAutofit/>
          </a:bodyPr>
          <a:lstStyle/>
          <a:p>
            <a:r>
              <a:rPr lang="el-GR" sz="3600" dirty="0"/>
              <a:t>Δωρεάν παροχή υπηρεσιών υγείας σε ανασφάλιστους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Εικόνα" descr="Anasfalistoi_Afisa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92696"/>
            <a:ext cx="3759882" cy="5013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584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ΕΣΠΑ 2014-2020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44 είδη μηχανημάτων συνολικής  αξίας 2.18</a:t>
            </a:r>
            <a:r>
              <a:rPr lang="en-US" dirty="0"/>
              <a:t>1</a:t>
            </a:r>
            <a:r>
              <a:rPr lang="el-GR" dirty="0"/>
              <a:t>.000€</a:t>
            </a:r>
          </a:p>
        </p:txBody>
      </p:sp>
    </p:spTree>
    <p:extLst>
      <p:ext uri="{BB962C8B-B14F-4D97-AF65-F5344CB8AC3E}">
        <p14:creationId xmlns:p14="http://schemas.microsoft.com/office/powerpoint/2010/main" val="11697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Αναισθησιολογικό Συγκρότημα Πλήρες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6 </a:t>
            </a:r>
          </a:p>
          <a:p>
            <a:r>
              <a:rPr lang="el-GR" dirty="0" err="1"/>
              <a:t>Σκιαλτική</a:t>
            </a:r>
            <a:r>
              <a:rPr lang="el-GR" dirty="0"/>
              <a:t> λυχνία με δορυφόρο, τύπου LED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r>
              <a:rPr lang="el-GR" dirty="0">
                <a:solidFill>
                  <a:srgbClr val="FF0000"/>
                </a:solidFill>
              </a:rPr>
              <a:t>Τράπεζα Χειρουργική μεταφερόμενης επιφάνειας, Ορθοπεδική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1 </a:t>
            </a:r>
          </a:p>
          <a:p>
            <a:r>
              <a:rPr lang="el-GR" dirty="0">
                <a:solidFill>
                  <a:srgbClr val="FF0000"/>
                </a:solidFill>
              </a:rPr>
              <a:t>Τράπεζα Γενικής Χειρουργικής, μεταφερόμενης επιφάνειας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3 </a:t>
            </a:r>
          </a:p>
          <a:p>
            <a:r>
              <a:rPr lang="el-GR" dirty="0">
                <a:solidFill>
                  <a:srgbClr val="FF0000"/>
                </a:solidFill>
              </a:rPr>
              <a:t>Μόνιτορ (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4) με κεντρικό σταθμό παρακολούθησης Σετ 2 </a:t>
            </a:r>
          </a:p>
          <a:p>
            <a:r>
              <a:rPr lang="el-GR" dirty="0">
                <a:solidFill>
                  <a:srgbClr val="FF0000"/>
                </a:solidFill>
              </a:rPr>
              <a:t>Μόνιτορ (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6) με κεντρικό σταθμό παρακολούθησης Σετ </a:t>
            </a:r>
          </a:p>
          <a:p>
            <a:r>
              <a:rPr lang="el-GR" dirty="0"/>
              <a:t>Διαθερμία Χειρουργική, υψηλής απόδοσης </a:t>
            </a:r>
            <a:r>
              <a:rPr lang="el-GR" dirty="0" err="1"/>
              <a:t>Τεμ</a:t>
            </a:r>
            <a:r>
              <a:rPr lang="el-GR" dirty="0"/>
              <a:t>. 6 </a:t>
            </a:r>
          </a:p>
          <a:p>
            <a:r>
              <a:rPr lang="el-GR" dirty="0" err="1">
                <a:solidFill>
                  <a:srgbClr val="FF0000"/>
                </a:solidFill>
              </a:rPr>
              <a:t>Λαπαροσκοπικό</a:t>
            </a:r>
            <a:r>
              <a:rPr lang="el-GR" dirty="0">
                <a:solidFill>
                  <a:srgbClr val="FF0000"/>
                </a:solidFill>
              </a:rPr>
              <a:t> σύστημα, πλήρες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1 </a:t>
            </a:r>
          </a:p>
          <a:p>
            <a:r>
              <a:rPr lang="el-GR" dirty="0"/>
              <a:t>Φυγόκεντρος 48 Θέσεων </a:t>
            </a:r>
            <a:r>
              <a:rPr lang="el-GR" dirty="0" err="1"/>
              <a:t>Τεμ</a:t>
            </a:r>
            <a:r>
              <a:rPr lang="el-GR" dirty="0"/>
              <a:t>. 2 </a:t>
            </a:r>
          </a:p>
          <a:p>
            <a:r>
              <a:rPr lang="el-GR" dirty="0">
                <a:solidFill>
                  <a:srgbClr val="FF0000"/>
                </a:solidFill>
              </a:rPr>
              <a:t>Ενδοσκοπικό σύστημα, Γαστρεντερολογικό Τεμ.1 </a:t>
            </a:r>
          </a:p>
          <a:p>
            <a:r>
              <a:rPr lang="el-GR" dirty="0"/>
              <a:t>Σύστημα δοκιμασίας κόπωσης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ΕΣΠΑ 2014-2020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Θερμοκοιτίδα μεταφοράς με αναπνευστήρα Τεμ.1 </a:t>
            </a:r>
          </a:p>
          <a:p>
            <a:r>
              <a:rPr lang="el-GR" dirty="0" err="1">
                <a:solidFill>
                  <a:srgbClr val="FF0000"/>
                </a:solidFill>
              </a:rPr>
              <a:t>Υπερηχοκαρδιογράφος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1 </a:t>
            </a:r>
          </a:p>
          <a:p>
            <a:r>
              <a:rPr lang="el-GR" dirty="0" err="1">
                <a:solidFill>
                  <a:srgbClr val="FF0000"/>
                </a:solidFill>
              </a:rPr>
              <a:t>Υπερηχοτομογράφος</a:t>
            </a:r>
            <a:r>
              <a:rPr lang="el-GR" dirty="0">
                <a:solidFill>
                  <a:srgbClr val="FF0000"/>
                </a:solidFill>
              </a:rPr>
              <a:t> Μαιευτικός / Γυναικολογικός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1 </a:t>
            </a:r>
          </a:p>
          <a:p>
            <a:r>
              <a:rPr lang="el-GR" dirty="0" err="1">
                <a:solidFill>
                  <a:srgbClr val="FF0000"/>
                </a:solidFill>
              </a:rPr>
              <a:t>Υπερηχοτομογράφος</a:t>
            </a:r>
            <a:r>
              <a:rPr lang="el-GR" dirty="0">
                <a:solidFill>
                  <a:srgbClr val="FF0000"/>
                </a:solidFill>
              </a:rPr>
              <a:t> Νευρολογικών Εφαρμογών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1 </a:t>
            </a:r>
          </a:p>
          <a:p>
            <a:r>
              <a:rPr lang="el-GR" dirty="0" err="1"/>
              <a:t>Αρθροσκοπικό</a:t>
            </a:r>
            <a:r>
              <a:rPr lang="el-GR" dirty="0"/>
              <a:t> σύστημα πλήρες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>
                <a:solidFill>
                  <a:srgbClr val="FF0000"/>
                </a:solidFill>
              </a:rPr>
              <a:t>Μηχάνημα Τεχνητού Νεφρού </a:t>
            </a:r>
            <a:r>
              <a:rPr lang="el-GR" dirty="0" err="1">
                <a:solidFill>
                  <a:srgbClr val="FF0000"/>
                </a:solidFill>
              </a:rPr>
              <a:t>αιμοδιήθησης</a:t>
            </a:r>
            <a:r>
              <a:rPr lang="el-GR" dirty="0">
                <a:solidFill>
                  <a:srgbClr val="FF0000"/>
                </a:solidFill>
              </a:rPr>
              <a:t> και </a:t>
            </a:r>
            <a:r>
              <a:rPr lang="el-GR" dirty="0" err="1">
                <a:solidFill>
                  <a:srgbClr val="FF0000"/>
                </a:solidFill>
              </a:rPr>
              <a:t>on</a:t>
            </a:r>
            <a:r>
              <a:rPr lang="el-GR" dirty="0">
                <a:solidFill>
                  <a:srgbClr val="FF0000"/>
                </a:solidFill>
              </a:rPr>
              <a:t>-</a:t>
            </a:r>
            <a:r>
              <a:rPr lang="el-GR" dirty="0" err="1">
                <a:solidFill>
                  <a:srgbClr val="FF0000"/>
                </a:solidFill>
              </a:rPr>
              <a:t>line</a:t>
            </a:r>
            <a:r>
              <a:rPr lang="el-GR" dirty="0">
                <a:solidFill>
                  <a:srgbClr val="FF0000"/>
                </a:solidFill>
              </a:rPr>
              <a:t> μεθόδων </a:t>
            </a:r>
            <a:r>
              <a:rPr lang="el-GR" dirty="0" err="1">
                <a:solidFill>
                  <a:srgbClr val="FF0000"/>
                </a:solidFill>
              </a:rPr>
              <a:t>Τεμ</a:t>
            </a:r>
            <a:r>
              <a:rPr lang="el-GR" dirty="0">
                <a:solidFill>
                  <a:srgbClr val="FF0000"/>
                </a:solidFill>
              </a:rPr>
              <a:t>. 8 </a:t>
            </a:r>
          </a:p>
          <a:p>
            <a:r>
              <a:rPr lang="el-GR" dirty="0"/>
              <a:t>Πολυθρόνα αιμοκάθαρσης με ζυγό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r>
              <a:rPr lang="el-GR" dirty="0"/>
              <a:t>Ζυγός – </a:t>
            </a:r>
            <a:r>
              <a:rPr lang="el-GR" dirty="0" err="1"/>
              <a:t>Ανακινητήρας</a:t>
            </a:r>
            <a:r>
              <a:rPr lang="el-GR" dirty="0"/>
              <a:t> ασκών αίματος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r>
              <a:rPr lang="el-GR" dirty="0"/>
              <a:t>Σύστημα μεταφοράς ασθενών χειρουργείου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Συμπιεστής ασκών διαχωρισμού πλάσματος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ΕΣΠΑ 2014-2020 συνέχεια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/>
              <a:t>Ανακινητήρας</a:t>
            </a:r>
            <a:r>
              <a:rPr lang="el-GR" dirty="0"/>
              <a:t>  αιμοπεταλίων με θάλαμο συντήρησης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Πριόνι – Τρυπάνι Ορθοπεδικής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 err="1"/>
              <a:t>Απινιδωτής</a:t>
            </a:r>
            <a:r>
              <a:rPr lang="el-GR" dirty="0"/>
              <a:t> με μόνιτορ και βηματοδότη </a:t>
            </a:r>
            <a:r>
              <a:rPr lang="el-GR" dirty="0" err="1"/>
              <a:t>Τεμ</a:t>
            </a:r>
            <a:r>
              <a:rPr lang="el-GR" dirty="0"/>
              <a:t>. 6 </a:t>
            </a:r>
          </a:p>
          <a:p>
            <a:r>
              <a:rPr lang="el-GR" dirty="0"/>
              <a:t>Τομογραφία Οπτικής Συνοχής – OCT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Περιστροφικός Μικροτόμος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Αναπνευστήρας Νεογνικός , Φορητός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Ηλεκτρονικό Πιεσόμετρο / Οξύμετρο, Τροχήλατο </a:t>
            </a:r>
            <a:r>
              <a:rPr lang="el-GR" dirty="0" err="1"/>
              <a:t>Τεμ</a:t>
            </a:r>
            <a:r>
              <a:rPr lang="el-GR" dirty="0"/>
              <a:t>. 10 Ηλεκτροκαρδιογράφος 12-Κάναλος </a:t>
            </a:r>
            <a:r>
              <a:rPr lang="el-GR" dirty="0" err="1"/>
              <a:t>Τεμ</a:t>
            </a:r>
            <a:r>
              <a:rPr lang="el-GR" dirty="0"/>
              <a:t>. 6 </a:t>
            </a:r>
          </a:p>
          <a:p>
            <a:r>
              <a:rPr lang="el-GR" dirty="0"/>
              <a:t>Συσκευή Οπτικής Βιομετρίας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Καρέκλα Χειρουργού / Οφθαλμιάτρου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Ψυγείο συντήρησης αντιδραστηρίων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Καταψύκτης -80οC </a:t>
            </a:r>
            <a:r>
              <a:rPr lang="el-GR" dirty="0" err="1"/>
              <a:t>Tεμ</a:t>
            </a:r>
            <a:r>
              <a:rPr lang="el-GR" dirty="0"/>
              <a:t>. 1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ΕΣΠΑ 2014-2020 συνέχεια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Φορείο μεταφοράς ασθενών, Πολύσπαστο </a:t>
            </a:r>
            <a:r>
              <a:rPr lang="el-GR" dirty="0" err="1"/>
              <a:t>Τεμ</a:t>
            </a:r>
            <a:r>
              <a:rPr lang="el-GR" dirty="0"/>
              <a:t>. 3 </a:t>
            </a:r>
          </a:p>
          <a:p>
            <a:r>
              <a:rPr lang="el-GR" dirty="0" err="1"/>
              <a:t>Αποψύκτης</a:t>
            </a:r>
            <a:r>
              <a:rPr lang="el-GR" dirty="0"/>
              <a:t> Πλάσματος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Αναρρόφηση, Τροχήλατη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r>
              <a:rPr lang="el-GR" dirty="0"/>
              <a:t>Πολυθρόνα Αιμοδοσίας, Ηλεκτρική </a:t>
            </a:r>
            <a:r>
              <a:rPr lang="el-GR" dirty="0" err="1"/>
              <a:t>Τεμ</a:t>
            </a:r>
            <a:r>
              <a:rPr lang="el-GR" dirty="0"/>
              <a:t>. 4 </a:t>
            </a:r>
          </a:p>
          <a:p>
            <a:r>
              <a:rPr lang="el-GR" dirty="0"/>
              <a:t>Σύστημα αναζήτησης προσώπων </a:t>
            </a:r>
          </a:p>
          <a:p>
            <a:r>
              <a:rPr lang="el-GR" dirty="0"/>
              <a:t>Σύστημα κλήσης αδελφής </a:t>
            </a:r>
          </a:p>
          <a:p>
            <a:r>
              <a:rPr lang="el-GR" dirty="0"/>
              <a:t>Σταθμός επεξεργασίας ιστών 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Ενδοσκοπικό σύστημα, Ουρολογικό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 err="1"/>
              <a:t>Λιθοτρύπτης</a:t>
            </a:r>
            <a:r>
              <a:rPr lang="el-GR" dirty="0"/>
              <a:t> Υπερήχων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/>
              <a:t>Εύκαμπτο ενδοσκόπιο ΩΡΛ και πηγή ψυχρού φωτισμού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r>
              <a:rPr lang="el-GR" dirty="0" err="1"/>
              <a:t>Doppler</a:t>
            </a:r>
            <a:r>
              <a:rPr lang="el-GR" dirty="0"/>
              <a:t> Αγγείων με καταγραφικό </a:t>
            </a:r>
            <a:r>
              <a:rPr lang="el-GR" dirty="0" err="1"/>
              <a:t>Τεμ</a:t>
            </a:r>
            <a:r>
              <a:rPr lang="el-GR" dirty="0"/>
              <a:t>. 1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ΕΣΠΑ 2014-2020 συνέχεια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973</TotalTime>
  <Words>1479</Words>
  <Application>Microsoft Office PowerPoint</Application>
  <PresentationFormat>Προβολή στην οθόνη (4:3)</PresentationFormat>
  <Paragraphs>453</Paragraphs>
  <Slides>37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46" baseType="lpstr">
      <vt:lpstr>Arial</vt:lpstr>
      <vt:lpstr>Arial Narrow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Γενικό Νοσοκομείο Ξάνθης 1η Δημόσια Λογοδοσία Τετάρτη 20 Δεκεμβρίου 2017 </vt:lpstr>
      <vt:lpstr>Σύνθεση Διοικητικού Συμβουλίου</vt:lpstr>
      <vt:lpstr>Πρώτοι στόχοι</vt:lpstr>
      <vt:lpstr>Δωρεάν παροχή υπηρεσιών υγείας σε ανασφάλιστους</vt:lpstr>
      <vt:lpstr>ΕΣΠΑ 2014-2020</vt:lpstr>
      <vt:lpstr>ΕΣΠΑ 2014-2020</vt:lpstr>
      <vt:lpstr>ΕΣΠΑ 2014-2020 συνέχεια</vt:lpstr>
      <vt:lpstr>ΕΣΠΑ 2014-2020 συνέχεια</vt:lpstr>
      <vt:lpstr>ΕΣΠΑ 2014-2020 συνέχεια</vt:lpstr>
      <vt:lpstr>2017 - νέες δομές</vt:lpstr>
      <vt:lpstr>Γραφείο Προστασίας Δικαιωμά-των Ληπτών Υπηρεσιών Υγείας</vt:lpstr>
      <vt:lpstr>Νοσηλευτική Επιτροπή</vt:lpstr>
      <vt:lpstr>Επιτροπή μεταγγίσεων</vt:lpstr>
      <vt:lpstr>Λίστα χειρουργείου</vt:lpstr>
      <vt:lpstr>Επιτροπή Φαρμάκων</vt:lpstr>
      <vt:lpstr>Επιπλέον</vt:lpstr>
      <vt:lpstr>2017 - Πεπραγμένα</vt:lpstr>
      <vt:lpstr>2017 - Πεπραγμένα</vt:lpstr>
      <vt:lpstr>2017 - Οικονομικά</vt:lpstr>
      <vt:lpstr>2017 - Διακρίσεις</vt:lpstr>
      <vt:lpstr>2017 - Συνεργασίες</vt:lpstr>
      <vt:lpstr>2017 – Προσλήψεις</vt:lpstr>
      <vt:lpstr>2017 - Προσλήψεις</vt:lpstr>
      <vt:lpstr>Στατιστικά λειτουργίας 2017</vt:lpstr>
      <vt:lpstr>Προβλήματα</vt:lpstr>
      <vt:lpstr>Στόχοι 2018</vt:lpstr>
      <vt:lpstr>Στόχοι 2018 – Νέες δομές</vt:lpstr>
      <vt:lpstr>Στόχοι 2018 - Παρεμβάσεις</vt:lpstr>
      <vt:lpstr>Στόχοι 2018 - Υποδομές</vt:lpstr>
      <vt:lpstr>Στόχοι 2018 - Εξοπλισμός</vt:lpstr>
      <vt:lpstr>Στόχοι 2018 - Οργάνωση</vt:lpstr>
      <vt:lpstr>Στόχοι 2018 - Προσλήψεις</vt:lpstr>
      <vt:lpstr>Στόχοι 2018 - Προσλήψεις</vt:lpstr>
      <vt:lpstr>Στόχοι 2018 - Προσλήψεις</vt:lpstr>
      <vt:lpstr>Στόχοι 2018 - Συνεργασίες</vt:lpstr>
      <vt:lpstr>Δυνατά σημεία</vt:lpstr>
      <vt:lpstr>2η Δημόσια Λογοδοσία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Γενικό Νοσοκομείο Ξάνθης 1η Δημόσια Λογοδοσία Τετάρτη 20 Δεκεμβρίου 2017</dc:title>
  <dc:creator>Administrator</dc:creator>
  <cp:lastModifiedBy>axilleas geropoulos</cp:lastModifiedBy>
  <cp:revision>74</cp:revision>
  <dcterms:created xsi:type="dcterms:W3CDTF">2017-12-18T11:00:54Z</dcterms:created>
  <dcterms:modified xsi:type="dcterms:W3CDTF">2017-12-20T10:47:46Z</dcterms:modified>
</cp:coreProperties>
</file>